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4.png" ContentType="image/png"/>
  <Override PartName="/ppt/media/image3.jpeg" ContentType="image/jpeg"/>
  <Override PartName="/ppt/media/image1.jpeg" ContentType="image/jpeg"/>
  <Override PartName="/ppt/media/image2.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30" name="PlaceHolder 2"/>
          <p:cNvSpPr>
            <a:spLocks noGrp="1"/>
          </p:cNvSpPr>
          <p:nvPr>
            <p:ph type="body"/>
          </p:nvPr>
        </p:nvSpPr>
        <p:spPr>
          <a:xfrm>
            <a:off x="457200" y="160956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31" name="PlaceHolder 3"/>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33"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34"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35"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36" name="PlaceHolder 5"/>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38" name="PlaceHolder 2"/>
          <p:cNvSpPr>
            <a:spLocks noGrp="1"/>
          </p:cNvSpPr>
          <p:nvPr>
            <p:ph type="body"/>
          </p:nvPr>
        </p:nvSpPr>
        <p:spPr>
          <a:xfrm>
            <a:off x="45720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39" name="PlaceHolder 3"/>
          <p:cNvSpPr>
            <a:spLocks noGrp="1"/>
          </p:cNvSpPr>
          <p:nvPr>
            <p:ph type="body"/>
          </p:nvPr>
        </p:nvSpPr>
        <p:spPr>
          <a:xfrm>
            <a:off x="290484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40" name="PlaceHolder 4"/>
          <p:cNvSpPr>
            <a:spLocks noGrp="1"/>
          </p:cNvSpPr>
          <p:nvPr>
            <p:ph type="body"/>
          </p:nvPr>
        </p:nvSpPr>
        <p:spPr>
          <a:xfrm>
            <a:off x="535248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41" name="PlaceHolder 5"/>
          <p:cNvSpPr>
            <a:spLocks noGrp="1"/>
          </p:cNvSpPr>
          <p:nvPr>
            <p:ph type="body"/>
          </p:nvPr>
        </p:nvSpPr>
        <p:spPr>
          <a:xfrm>
            <a:off x="45720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42" name="PlaceHolder 6"/>
          <p:cNvSpPr>
            <a:spLocks noGrp="1"/>
          </p:cNvSpPr>
          <p:nvPr>
            <p:ph type="body"/>
          </p:nvPr>
        </p:nvSpPr>
        <p:spPr>
          <a:xfrm>
            <a:off x="290484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43" name="PlaceHolder 7"/>
          <p:cNvSpPr>
            <a:spLocks noGrp="1"/>
          </p:cNvSpPr>
          <p:nvPr>
            <p:ph type="body"/>
          </p:nvPr>
        </p:nvSpPr>
        <p:spPr>
          <a:xfrm>
            <a:off x="535248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51" name="PlaceHolder 2"/>
          <p:cNvSpPr>
            <a:spLocks noGrp="1"/>
          </p:cNvSpPr>
          <p:nvPr>
            <p:ph type="subTitle"/>
          </p:nvPr>
        </p:nvSpPr>
        <p:spPr>
          <a:xfrm>
            <a:off x="457200" y="1609560"/>
            <a:ext cx="7238520" cy="4845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53" name="PlaceHolder 2"/>
          <p:cNvSpPr>
            <a:spLocks noGrp="1"/>
          </p:cNvSpPr>
          <p:nvPr>
            <p:ph type="body"/>
          </p:nvPr>
        </p:nvSpPr>
        <p:spPr>
          <a:xfrm>
            <a:off x="457200" y="1609560"/>
            <a:ext cx="7238520" cy="484596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55"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56"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320040"/>
            <a:ext cx="723852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60"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61"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62"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9" name="PlaceHolder 2"/>
          <p:cNvSpPr>
            <a:spLocks noGrp="1"/>
          </p:cNvSpPr>
          <p:nvPr>
            <p:ph type="subTitle"/>
          </p:nvPr>
        </p:nvSpPr>
        <p:spPr>
          <a:xfrm>
            <a:off x="457200" y="1609560"/>
            <a:ext cx="7238520" cy="4845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64"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65"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66" name="PlaceHolder 4"/>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68"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69"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70" name="PlaceHolder 4"/>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72" name="PlaceHolder 2"/>
          <p:cNvSpPr>
            <a:spLocks noGrp="1"/>
          </p:cNvSpPr>
          <p:nvPr>
            <p:ph type="body"/>
          </p:nvPr>
        </p:nvSpPr>
        <p:spPr>
          <a:xfrm>
            <a:off x="457200" y="160956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73" name="PlaceHolder 3"/>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75"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76"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77"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78" name="PlaceHolder 5"/>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80" name="PlaceHolder 2"/>
          <p:cNvSpPr>
            <a:spLocks noGrp="1"/>
          </p:cNvSpPr>
          <p:nvPr>
            <p:ph type="body"/>
          </p:nvPr>
        </p:nvSpPr>
        <p:spPr>
          <a:xfrm>
            <a:off x="45720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81" name="PlaceHolder 3"/>
          <p:cNvSpPr>
            <a:spLocks noGrp="1"/>
          </p:cNvSpPr>
          <p:nvPr>
            <p:ph type="body"/>
          </p:nvPr>
        </p:nvSpPr>
        <p:spPr>
          <a:xfrm>
            <a:off x="290484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82" name="PlaceHolder 4"/>
          <p:cNvSpPr>
            <a:spLocks noGrp="1"/>
          </p:cNvSpPr>
          <p:nvPr>
            <p:ph type="body"/>
          </p:nvPr>
        </p:nvSpPr>
        <p:spPr>
          <a:xfrm>
            <a:off x="5352480" y="160956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83" name="PlaceHolder 5"/>
          <p:cNvSpPr>
            <a:spLocks noGrp="1"/>
          </p:cNvSpPr>
          <p:nvPr>
            <p:ph type="body"/>
          </p:nvPr>
        </p:nvSpPr>
        <p:spPr>
          <a:xfrm>
            <a:off x="45720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84" name="PlaceHolder 6"/>
          <p:cNvSpPr>
            <a:spLocks noGrp="1"/>
          </p:cNvSpPr>
          <p:nvPr>
            <p:ph type="body"/>
          </p:nvPr>
        </p:nvSpPr>
        <p:spPr>
          <a:xfrm>
            <a:off x="290484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85" name="PlaceHolder 7"/>
          <p:cNvSpPr>
            <a:spLocks noGrp="1"/>
          </p:cNvSpPr>
          <p:nvPr>
            <p:ph type="body"/>
          </p:nvPr>
        </p:nvSpPr>
        <p:spPr>
          <a:xfrm>
            <a:off x="5352480" y="4140720"/>
            <a:ext cx="233064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11" name="PlaceHolder 2"/>
          <p:cNvSpPr>
            <a:spLocks noGrp="1"/>
          </p:cNvSpPr>
          <p:nvPr>
            <p:ph type="body"/>
          </p:nvPr>
        </p:nvSpPr>
        <p:spPr>
          <a:xfrm>
            <a:off x="457200" y="1609560"/>
            <a:ext cx="7238520" cy="484596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13"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14"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320040"/>
            <a:ext cx="723852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18"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19" name="PlaceHolder 3"/>
          <p:cNvSpPr>
            <a:spLocks noGrp="1"/>
          </p:cNvSpPr>
          <p:nvPr>
            <p:ph type="body"/>
          </p:nvPr>
        </p:nvSpPr>
        <p:spPr>
          <a:xfrm>
            <a:off x="416664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20" name="PlaceHolder 4"/>
          <p:cNvSpPr>
            <a:spLocks noGrp="1"/>
          </p:cNvSpPr>
          <p:nvPr>
            <p:ph type="body"/>
          </p:nvPr>
        </p:nvSpPr>
        <p:spPr>
          <a:xfrm>
            <a:off x="45720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22" name="PlaceHolder 2"/>
          <p:cNvSpPr>
            <a:spLocks noGrp="1"/>
          </p:cNvSpPr>
          <p:nvPr>
            <p:ph type="body"/>
          </p:nvPr>
        </p:nvSpPr>
        <p:spPr>
          <a:xfrm>
            <a:off x="457200" y="1609560"/>
            <a:ext cx="3532320" cy="484596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23"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24" name="PlaceHolder 4"/>
          <p:cNvSpPr>
            <a:spLocks noGrp="1"/>
          </p:cNvSpPr>
          <p:nvPr>
            <p:ph type="body"/>
          </p:nvPr>
        </p:nvSpPr>
        <p:spPr>
          <a:xfrm>
            <a:off x="4166640" y="414072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320040"/>
            <a:ext cx="7238520" cy="1142640"/>
          </a:xfrm>
          <a:prstGeom prst="rect">
            <a:avLst/>
          </a:prstGeom>
        </p:spPr>
        <p:txBody>
          <a:bodyPr lIns="0" rIns="0" tIns="0" bIns="0" anchor="ctr"/>
          <a:p>
            <a:endParaRPr b="0" lang="el-GR" sz="1800" spc="-1" strike="noStrike">
              <a:solidFill>
                <a:srgbClr val="000000"/>
              </a:solidFill>
              <a:latin typeface="Trebuchet MS"/>
            </a:endParaRPr>
          </a:p>
        </p:txBody>
      </p:sp>
      <p:sp>
        <p:nvSpPr>
          <p:cNvPr id="26" name="PlaceHolder 2"/>
          <p:cNvSpPr>
            <a:spLocks noGrp="1"/>
          </p:cNvSpPr>
          <p:nvPr>
            <p:ph type="body"/>
          </p:nvPr>
        </p:nvSpPr>
        <p:spPr>
          <a:xfrm>
            <a:off x="45720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27" name="PlaceHolder 3"/>
          <p:cNvSpPr>
            <a:spLocks noGrp="1"/>
          </p:cNvSpPr>
          <p:nvPr>
            <p:ph type="body"/>
          </p:nvPr>
        </p:nvSpPr>
        <p:spPr>
          <a:xfrm>
            <a:off x="4166640" y="1609560"/>
            <a:ext cx="3532320" cy="2311200"/>
          </a:xfrm>
          <a:prstGeom prst="rect">
            <a:avLst/>
          </a:prstGeom>
        </p:spPr>
        <p:txBody>
          <a:bodyPr lIns="0" rIns="0" tIns="0" bIns="0">
            <a:normAutofit/>
          </a:bodyPr>
          <a:p>
            <a:endParaRPr b="0" lang="el-GR" sz="2600" spc="-1" strike="noStrike">
              <a:solidFill>
                <a:srgbClr val="000000"/>
              </a:solidFill>
              <a:latin typeface="Trebuchet MS"/>
            </a:endParaRPr>
          </a:p>
        </p:txBody>
      </p:sp>
      <p:sp>
        <p:nvSpPr>
          <p:cNvPr id="28" name="PlaceHolder 4"/>
          <p:cNvSpPr>
            <a:spLocks noGrp="1"/>
          </p:cNvSpPr>
          <p:nvPr>
            <p:ph type="body"/>
          </p:nvPr>
        </p:nvSpPr>
        <p:spPr>
          <a:xfrm>
            <a:off x="457200" y="4140720"/>
            <a:ext cx="7238520" cy="2311200"/>
          </a:xfrm>
          <a:prstGeom prst="rect">
            <a:avLst/>
          </a:prstGeom>
        </p:spPr>
        <p:txBody>
          <a:bodyPr lIns="0" rIns="0" tIns="0" bIns="0">
            <a:normAutofit/>
          </a:bodyPr>
          <a:p>
            <a:endParaRPr b="0" lang="el-GR" sz="2600" spc="-1" strike="noStrike">
              <a:solidFill>
                <a:srgbClr val="000000"/>
              </a:solidFill>
              <a:latin typeface="Trebuchet M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hidden="1"/>
          <p:cNvSpPr/>
          <p:nvPr/>
        </p:nvSpPr>
        <p:spPr>
          <a:xfrm flipH="1">
            <a:off x="8152560" y="0"/>
            <a:ext cx="990360" cy="6857640"/>
          </a:xfrm>
          <a:prstGeom prst="rect">
            <a:avLst/>
          </a:prstGeom>
          <a:blipFill rotWithShape="0">
            <a:blip r:embed="rId2">
              <a:alphaModFix amt="43000"/>
            </a:blip>
            <a:tile/>
          </a:blipFill>
          <a:ln>
            <a:noFill/>
          </a:ln>
          <a:effectLst>
            <a:innerShdw blurRad="63500" dir="10800000" dist="44450">
              <a:srgbClr val="000000">
                <a:alpha val="45000"/>
              </a:srgbClr>
            </a:innerShdw>
          </a:effectLst>
        </p:spPr>
        <p:style>
          <a:lnRef idx="3">
            <a:schemeClr val="lt1"/>
          </a:lnRef>
          <a:fillRef idx="1">
            <a:schemeClr val="accent1"/>
          </a:fillRef>
          <a:effectRef idx="1">
            <a:schemeClr val="accent1"/>
          </a:effectRef>
          <a:fontRef idx="minor"/>
        </p:style>
      </p:sp>
      <p:sp>
        <p:nvSpPr>
          <p:cNvPr id="1" name="CustomShape 2"/>
          <p:cNvSpPr/>
          <p:nvPr/>
        </p:nvSpPr>
        <p:spPr>
          <a:xfrm flipH="1">
            <a:off x="2666160" y="0"/>
            <a:ext cx="6476760" cy="6857640"/>
          </a:xfrm>
          <a:prstGeom prst="rect">
            <a:avLst/>
          </a:prstGeom>
          <a:blipFill rotWithShape="0">
            <a:blip r:embed="rId3">
              <a:alphaModFix amt="43000"/>
            </a:blip>
            <a:tile/>
          </a:blipFill>
          <a:ln>
            <a:noFill/>
          </a:ln>
          <a:effectLst>
            <a:innerShdw blurRad="63500" dir="10800000" dist="44450">
              <a:srgbClr val="000000">
                <a:alpha val="50000"/>
              </a:srgbClr>
            </a:innerShdw>
          </a:effectLst>
        </p:spPr>
        <p:style>
          <a:lnRef idx="3">
            <a:schemeClr val="lt1"/>
          </a:lnRef>
          <a:fillRef idx="1">
            <a:schemeClr val="accent1"/>
          </a:fillRef>
          <a:effectRef idx="1">
            <a:schemeClr val="accent1"/>
          </a:effectRef>
          <a:fontRef idx="minor"/>
        </p:style>
      </p:sp>
      <p:sp>
        <p:nvSpPr>
          <p:cNvPr id="2" name="Line 3"/>
          <p:cNvSpPr/>
          <p:nvPr/>
        </p:nvSpPr>
        <p:spPr>
          <a:xfrm flipV="1">
            <a:off x="2666880" y="0"/>
            <a:ext cx="360" cy="6858000"/>
          </a:xfrm>
          <a:prstGeom prst="line">
            <a:avLst/>
          </a:prstGeom>
          <a:ln w="11520">
            <a:solidFill>
              <a:schemeClr val="bg1">
                <a:shade val="95000"/>
              </a:schemeClr>
            </a:solidFill>
            <a:miter/>
          </a:ln>
        </p:spPr>
        <p:style>
          <a:lnRef idx="0"/>
          <a:fillRef idx="0"/>
          <a:effectRef idx="0"/>
          <a:fontRef idx="minor"/>
        </p:style>
      </p:sp>
      <p:sp>
        <p:nvSpPr>
          <p:cNvPr id="3" name="PlaceHolder 4"/>
          <p:cNvSpPr>
            <a:spLocks noGrp="1"/>
          </p:cNvSpPr>
          <p:nvPr>
            <p:ph type="title"/>
          </p:nvPr>
        </p:nvSpPr>
        <p:spPr>
          <a:xfrm>
            <a:off x="3366720" y="533520"/>
            <a:ext cx="5105160" cy="2867760"/>
          </a:xfrm>
          <a:prstGeom prst="rect">
            <a:avLst/>
          </a:prstGeom>
        </p:spPr>
        <p:txBody>
          <a:bodyPr lIns="45720" rIns="45720" tIns="0" bIns="0" anchor="b"/>
          <a:p>
            <a:pPr algn="r">
              <a:lnSpc>
                <a:spcPct val="100000"/>
              </a:lnSpc>
            </a:pPr>
            <a:r>
              <a:rPr b="1" lang="el-GR" sz="4200" spc="-1" strike="noStrike" cap="all">
                <a:solidFill>
                  <a:srgbClr val="fdf2e8"/>
                </a:solidFill>
                <a:latin typeface="Trebuchet MS"/>
              </a:rPr>
              <a:t>Kλικ για επεξεργασία του τίτλου</a:t>
            </a:r>
            <a:endParaRPr b="0" lang="el-GR" sz="4200" spc="-1" strike="noStrike">
              <a:solidFill>
                <a:srgbClr val="000000"/>
              </a:solidFill>
              <a:latin typeface="Trebuchet MS"/>
            </a:endParaRPr>
          </a:p>
        </p:txBody>
      </p:sp>
      <p:sp>
        <p:nvSpPr>
          <p:cNvPr id="4" name="PlaceHolder 5"/>
          <p:cNvSpPr>
            <a:spLocks noGrp="1"/>
          </p:cNvSpPr>
          <p:nvPr>
            <p:ph type="dt"/>
          </p:nvPr>
        </p:nvSpPr>
        <p:spPr>
          <a:xfrm>
            <a:off x="5871240" y="6558120"/>
            <a:ext cx="2001960" cy="226440"/>
          </a:xfrm>
          <a:prstGeom prst="rect">
            <a:avLst/>
          </a:prstGeom>
        </p:spPr>
        <p:txBody>
          <a:bodyPr lIns="90000" rIns="90000" tIns="0" bIns="0" anchor="b"/>
          <a:p>
            <a:pPr>
              <a:lnSpc>
                <a:spcPct val="100000"/>
              </a:lnSpc>
            </a:pPr>
            <a:fld id="{498623B2-52B6-4EF3-8766-8368ACA63CC4}" type="datetime">
              <a:rPr b="0" lang="en-US" sz="1000" spc="-1" strike="noStrike">
                <a:solidFill>
                  <a:srgbClr val="ffffff"/>
                </a:solidFill>
                <a:latin typeface="Trebuchet MS"/>
              </a:rPr>
              <a:t>6/1/23</a:t>
            </a:fld>
            <a:endParaRPr b="0" lang="en-US" sz="1000" spc="-1" strike="noStrike">
              <a:latin typeface="Times New Roman"/>
            </a:endParaRPr>
          </a:p>
        </p:txBody>
      </p:sp>
      <p:sp>
        <p:nvSpPr>
          <p:cNvPr id="5" name="PlaceHolder 6"/>
          <p:cNvSpPr>
            <a:spLocks noGrp="1"/>
          </p:cNvSpPr>
          <p:nvPr>
            <p:ph type="ftr"/>
          </p:nvPr>
        </p:nvSpPr>
        <p:spPr>
          <a:xfrm>
            <a:off x="2819520" y="6558120"/>
            <a:ext cx="2927520" cy="228240"/>
          </a:xfrm>
          <a:prstGeom prst="rect">
            <a:avLst/>
          </a:prstGeom>
        </p:spPr>
        <p:txBody>
          <a:bodyPr lIns="90000" rIns="90000" tIns="0" bIns="0" anchor="b"/>
          <a:p>
            <a:endParaRPr b="0" lang="en-US" sz="2400" spc="-1" strike="noStrike">
              <a:latin typeface="Times New Roman"/>
            </a:endParaRPr>
          </a:p>
        </p:txBody>
      </p:sp>
      <p:sp>
        <p:nvSpPr>
          <p:cNvPr id="6" name="PlaceHolder 7"/>
          <p:cNvSpPr>
            <a:spLocks noGrp="1"/>
          </p:cNvSpPr>
          <p:nvPr>
            <p:ph type="sldNum"/>
          </p:nvPr>
        </p:nvSpPr>
        <p:spPr>
          <a:xfrm>
            <a:off x="7880760" y="6556320"/>
            <a:ext cx="587880" cy="228240"/>
          </a:xfrm>
          <a:prstGeom prst="rect">
            <a:avLst/>
          </a:prstGeom>
        </p:spPr>
        <p:txBody>
          <a:bodyPr lIns="0" rIns="0" tIns="0" bIns="0" anchor="b"/>
          <a:p>
            <a:pPr algn="r">
              <a:lnSpc>
                <a:spcPct val="100000"/>
              </a:lnSpc>
            </a:pPr>
            <a:fld id="{8817020D-131B-43D6-8288-A3BD2C907316}" type="slidenum">
              <a:rPr b="0" lang="en-US" sz="1100" spc="-1" strike="noStrike">
                <a:solidFill>
                  <a:srgbClr val="ffffff"/>
                </a:solidFill>
                <a:latin typeface="Trebuchet MS"/>
              </a:rPr>
              <a:t>&lt;αριθμός&gt;</a:t>
            </a:fld>
            <a:endParaRPr b="0" lang="en-US" sz="1100" spc="-1" strike="noStrike">
              <a:latin typeface="Times New Roman"/>
            </a:endParaRPr>
          </a:p>
        </p:txBody>
      </p:sp>
      <p:sp>
        <p:nvSpPr>
          <p:cNvPr id="7" name="PlaceHolder 8"/>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2600" spc="-1" strike="noStrike">
                <a:solidFill>
                  <a:srgbClr val="000000"/>
                </a:solidFill>
                <a:latin typeface="Trebuchet MS"/>
              </a:rPr>
              <a:t>Πατήστε για επεξεργασία της μορφής κειμένου διάρθρωσης</a:t>
            </a:r>
            <a:endParaRPr b="0" lang="el-GR" sz="2600" spc="-1" strike="noStrike">
              <a:solidFill>
                <a:srgbClr val="000000"/>
              </a:solidFill>
              <a:latin typeface="Trebuchet MS"/>
            </a:endParaRPr>
          </a:p>
          <a:p>
            <a:pPr lvl="1" marL="864000" indent="-324000">
              <a:spcBef>
                <a:spcPts val="1134"/>
              </a:spcBef>
              <a:buClr>
                <a:srgbClr val="000000"/>
              </a:buClr>
              <a:buSzPct val="75000"/>
              <a:buFont typeface="Symbol" charset="2"/>
              <a:buChar char=""/>
            </a:pPr>
            <a:r>
              <a:rPr b="0" lang="el-GR" sz="2000" spc="-1" strike="noStrike">
                <a:solidFill>
                  <a:srgbClr val="000000"/>
                </a:solidFill>
                <a:latin typeface="Trebuchet MS"/>
              </a:rPr>
              <a:t>Δεύτερο επίπεδο διάρθρωσης</a:t>
            </a:r>
            <a:endParaRPr b="0" lang="el-GR" sz="2000" spc="-1" strike="noStrike">
              <a:solidFill>
                <a:srgbClr val="000000"/>
              </a:solidFill>
              <a:latin typeface="Trebuchet MS"/>
            </a:endParaRPr>
          </a:p>
          <a:p>
            <a:pPr lvl="2" marL="1296000" indent="-288000">
              <a:spcBef>
                <a:spcPts val="850"/>
              </a:spcBef>
              <a:buClr>
                <a:srgbClr val="000000"/>
              </a:buClr>
              <a:buSzPct val="45000"/>
              <a:buFont typeface="Wingdings" charset="2"/>
              <a:buChar char=""/>
            </a:pPr>
            <a:r>
              <a:rPr b="0" lang="el-GR" sz="2000" spc="-1" strike="noStrike">
                <a:solidFill>
                  <a:srgbClr val="6f6f6f"/>
                </a:solidFill>
                <a:latin typeface="Trebuchet MS"/>
              </a:rPr>
              <a:t>Τρίτο επίπεδο διάρθρωσης</a:t>
            </a:r>
            <a:endParaRPr b="0" lang="el-GR" sz="2000" spc="-1" strike="noStrike">
              <a:solidFill>
                <a:srgbClr val="6f6f6f"/>
              </a:solidFill>
              <a:latin typeface="Trebuchet MS"/>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Trebuchet MS"/>
              </a:rPr>
              <a:t>Τέταρτο επίπεδο διάρθρωσης</a:t>
            </a:r>
            <a:endParaRPr b="0" lang="el-GR" sz="1800" spc="-1" strike="noStrike">
              <a:solidFill>
                <a:srgbClr val="000000"/>
              </a:solidFill>
              <a:latin typeface="Trebuchet MS"/>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Trebuchet MS"/>
              </a:rPr>
              <a:t>Πέμπτο επίπεδο διάρθρωσης</a:t>
            </a:r>
            <a:endParaRPr b="0" lang="el-GR" sz="2000" spc="-1" strike="noStrike">
              <a:solidFill>
                <a:srgbClr val="000000"/>
              </a:solidFill>
              <a:latin typeface="Trebuchet MS"/>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Trebuchet MS"/>
              </a:rPr>
              <a:t>Έκτο επίπεδο διάρθρωσης</a:t>
            </a:r>
            <a:endParaRPr b="0" lang="el-GR" sz="2000" spc="-1" strike="noStrike">
              <a:solidFill>
                <a:srgbClr val="000000"/>
              </a:solidFill>
              <a:latin typeface="Trebuchet MS"/>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Trebuchet MS"/>
              </a:rPr>
              <a:t>Έβδομο επίπεδο διάρθρωσης</a:t>
            </a:r>
            <a:endParaRPr b="0" lang="el-GR" sz="2000" spc="-1" strike="noStrike">
              <a:solidFill>
                <a:srgbClr val="000000"/>
              </a:solidFill>
              <a:latin typeface="Trebuchet MS"/>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CustomShape 1"/>
          <p:cNvSpPr/>
          <p:nvPr/>
        </p:nvSpPr>
        <p:spPr>
          <a:xfrm flipH="1">
            <a:off x="8152560" y="0"/>
            <a:ext cx="990360" cy="6857640"/>
          </a:xfrm>
          <a:prstGeom prst="rect">
            <a:avLst/>
          </a:prstGeom>
          <a:blipFill rotWithShape="0">
            <a:blip r:embed="rId2">
              <a:alphaModFix amt="43000"/>
            </a:blip>
            <a:tile/>
          </a:blipFill>
          <a:ln>
            <a:noFill/>
          </a:ln>
          <a:effectLst>
            <a:innerShdw blurRad="63500" dir="10800000" dist="44450">
              <a:srgbClr val="000000">
                <a:alpha val="45000"/>
              </a:srgbClr>
            </a:innerShdw>
          </a:effectLst>
        </p:spPr>
        <p:style>
          <a:lnRef idx="3">
            <a:schemeClr val="lt1"/>
          </a:lnRef>
          <a:fillRef idx="1">
            <a:schemeClr val="accent1"/>
          </a:fillRef>
          <a:effectRef idx="1">
            <a:schemeClr val="accent1"/>
          </a:effectRef>
          <a:fontRef idx="minor"/>
        </p:style>
      </p:sp>
      <p:sp>
        <p:nvSpPr>
          <p:cNvPr id="45" name="PlaceHolder 2"/>
          <p:cNvSpPr>
            <a:spLocks noGrp="1"/>
          </p:cNvSpPr>
          <p:nvPr>
            <p:ph type="title"/>
          </p:nvPr>
        </p:nvSpPr>
        <p:spPr>
          <a:xfrm>
            <a:off x="457200" y="320040"/>
            <a:ext cx="7238520" cy="1142640"/>
          </a:xfrm>
          <a:prstGeom prst="rect">
            <a:avLst/>
          </a:prstGeom>
        </p:spPr>
        <p:txBody>
          <a:bodyPr lIns="45720" rIns="45720" tIns="0" bIns="0" anchor="b"/>
          <a:p>
            <a:pPr>
              <a:lnSpc>
                <a:spcPct val="100000"/>
              </a:lnSpc>
            </a:pPr>
            <a:r>
              <a:rPr b="1" lang="el-GR" sz="3800" spc="-1" strike="noStrike" cap="all">
                <a:solidFill>
                  <a:srgbClr val="fdf2e8"/>
                </a:solidFill>
                <a:latin typeface="Trebuchet MS"/>
              </a:rPr>
              <a:t>Kλικ για επεξεργασία του τίτλου</a:t>
            </a:r>
            <a:endParaRPr b="0" lang="el-GR" sz="3800" spc="-1" strike="noStrike">
              <a:solidFill>
                <a:srgbClr val="000000"/>
              </a:solidFill>
              <a:latin typeface="Trebuchet MS"/>
            </a:endParaRPr>
          </a:p>
        </p:txBody>
      </p:sp>
      <p:sp>
        <p:nvSpPr>
          <p:cNvPr id="46" name="PlaceHolder 3"/>
          <p:cNvSpPr>
            <a:spLocks noGrp="1"/>
          </p:cNvSpPr>
          <p:nvPr>
            <p:ph type="body"/>
          </p:nvPr>
        </p:nvSpPr>
        <p:spPr>
          <a:xfrm>
            <a:off x="457200" y="1609560"/>
            <a:ext cx="7238520" cy="4845960"/>
          </a:xfrm>
          <a:prstGeom prst="rect">
            <a:avLst/>
          </a:prstGeom>
        </p:spPr>
        <p:txBody>
          <a:bodyPr lIns="90000" rIns="90000" tIns="45000" bIns="45000"/>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Kλικ για επεξεργασία των στυλ του υποδείγματος</a:t>
            </a:r>
            <a:endParaRPr b="0" lang="el-GR" sz="2600" spc="-1" strike="noStrike">
              <a:solidFill>
                <a:srgbClr val="000000"/>
              </a:solidFill>
              <a:latin typeface="Trebuchet MS"/>
            </a:endParaRPr>
          </a:p>
          <a:p>
            <a:pPr lvl="1" marL="521280" indent="-228240">
              <a:lnSpc>
                <a:spcPct val="100000"/>
              </a:lnSpc>
              <a:spcBef>
                <a:spcPts val="499"/>
              </a:spcBef>
              <a:buClr>
                <a:srgbClr val="f9b639"/>
              </a:buClr>
              <a:buSzPct val="80000"/>
              <a:buFont typeface="Wingdings 2" charset="2"/>
              <a:buChar char=""/>
            </a:pPr>
            <a:r>
              <a:rPr b="0" lang="el-GR" sz="2300" spc="-1" strike="noStrike">
                <a:solidFill>
                  <a:srgbClr val="6f6f6f"/>
                </a:solidFill>
                <a:latin typeface="Trebuchet MS"/>
              </a:rPr>
              <a:t>Δεύτερου επιπέδου</a:t>
            </a:r>
            <a:endParaRPr b="0" lang="el-GR" sz="2300" spc="-1" strike="noStrike">
              <a:solidFill>
                <a:srgbClr val="000000"/>
              </a:solidFill>
              <a:latin typeface="Trebuchet MS"/>
            </a:endParaRPr>
          </a:p>
          <a:p>
            <a:pPr lvl="2" marL="758880" indent="-228240">
              <a:lnSpc>
                <a:spcPct val="100000"/>
              </a:lnSpc>
              <a:spcBef>
                <a:spcPts val="400"/>
              </a:spcBef>
              <a:buClr>
                <a:srgbClr val="f9b639"/>
              </a:buClr>
              <a:buSzPct val="60000"/>
              <a:buFont typeface="Wingdings" charset="2"/>
              <a:buChar char=""/>
            </a:pPr>
            <a:r>
              <a:rPr b="0" lang="el-GR" sz="2000" spc="-1" strike="noStrike">
                <a:solidFill>
                  <a:srgbClr val="000000"/>
                </a:solidFill>
                <a:latin typeface="Trebuchet MS"/>
              </a:rPr>
              <a:t>Τρίτου επιπέδου</a:t>
            </a:r>
            <a:endParaRPr b="0" lang="el-GR" sz="2000" spc="-1" strike="noStrike">
              <a:solidFill>
                <a:srgbClr val="6f6f6f"/>
              </a:solidFill>
              <a:latin typeface="Trebuchet MS"/>
            </a:endParaRPr>
          </a:p>
          <a:p>
            <a:pPr lvl="3" marL="1005840" indent="-228240">
              <a:lnSpc>
                <a:spcPct val="100000"/>
              </a:lnSpc>
              <a:spcBef>
                <a:spcPts val="400"/>
              </a:spcBef>
              <a:buClr>
                <a:srgbClr val="f9b639"/>
              </a:buClr>
              <a:buSzPct val="80000"/>
              <a:buFont typeface="Wingdings 2" charset="2"/>
              <a:buChar char=""/>
            </a:pPr>
            <a:r>
              <a:rPr b="0" lang="el-GR" sz="2000" spc="-1" strike="noStrike">
                <a:solidFill>
                  <a:srgbClr val="6f6f6f"/>
                </a:solidFill>
                <a:latin typeface="Trebuchet MS"/>
              </a:rPr>
              <a:t>Τέταρτου επιπέδου</a:t>
            </a:r>
            <a:endParaRPr b="0" lang="el-GR" sz="2000" spc="-1" strike="noStrike">
              <a:solidFill>
                <a:srgbClr val="000000"/>
              </a:solidFill>
              <a:latin typeface="Trebuchet MS"/>
            </a:endParaRPr>
          </a:p>
          <a:p>
            <a:pPr lvl="4" marL="1280160" indent="-228240">
              <a:lnSpc>
                <a:spcPct val="100000"/>
              </a:lnSpc>
              <a:spcBef>
                <a:spcPts val="400"/>
              </a:spcBef>
              <a:buClr>
                <a:srgbClr val="f9b639"/>
              </a:buClr>
              <a:buSzPct val="70000"/>
              <a:buFont typeface="Wingdings" charset="2"/>
              <a:buChar char=""/>
            </a:pPr>
            <a:r>
              <a:rPr b="0" lang="el-GR" sz="1800" spc="-1" strike="noStrike">
                <a:solidFill>
                  <a:srgbClr val="000000"/>
                </a:solidFill>
                <a:latin typeface="Trebuchet MS"/>
              </a:rPr>
              <a:t>Πέμπτου επιπέδου</a:t>
            </a:r>
            <a:endParaRPr b="0" lang="el-GR" sz="1800" spc="-1" strike="noStrike">
              <a:solidFill>
                <a:srgbClr val="000000"/>
              </a:solidFill>
              <a:latin typeface="Trebuchet MS"/>
            </a:endParaRPr>
          </a:p>
        </p:txBody>
      </p:sp>
      <p:sp>
        <p:nvSpPr>
          <p:cNvPr id="47" name="PlaceHolder 4"/>
          <p:cNvSpPr>
            <a:spLocks noGrp="1"/>
          </p:cNvSpPr>
          <p:nvPr>
            <p:ph type="dt"/>
          </p:nvPr>
        </p:nvSpPr>
        <p:spPr>
          <a:xfrm>
            <a:off x="4245840" y="6558120"/>
            <a:ext cx="2001960" cy="226440"/>
          </a:xfrm>
          <a:prstGeom prst="rect">
            <a:avLst/>
          </a:prstGeom>
        </p:spPr>
        <p:txBody>
          <a:bodyPr lIns="90000" rIns="90000" tIns="0" bIns="0" anchor="b"/>
          <a:p>
            <a:pPr>
              <a:lnSpc>
                <a:spcPct val="100000"/>
              </a:lnSpc>
            </a:pPr>
            <a:fld id="{81E738B7-E5CD-481C-9BDA-884E8C53E983}" type="datetime">
              <a:rPr b="0" lang="en-US" sz="1000" spc="-1" strike="noStrike">
                <a:solidFill>
                  <a:srgbClr val="b13f9a"/>
                </a:solidFill>
                <a:latin typeface="Trebuchet MS"/>
              </a:rPr>
              <a:t>6/1/23</a:t>
            </a:fld>
            <a:endParaRPr b="0" lang="en-US" sz="1000" spc="-1" strike="noStrike">
              <a:latin typeface="Times New Roman"/>
            </a:endParaRPr>
          </a:p>
        </p:txBody>
      </p:sp>
      <p:sp>
        <p:nvSpPr>
          <p:cNvPr id="48" name="PlaceHolder 5"/>
          <p:cNvSpPr>
            <a:spLocks noGrp="1"/>
          </p:cNvSpPr>
          <p:nvPr>
            <p:ph type="ftr"/>
          </p:nvPr>
        </p:nvSpPr>
        <p:spPr>
          <a:xfrm>
            <a:off x="457200" y="6558120"/>
            <a:ext cx="3657240" cy="228240"/>
          </a:xfrm>
          <a:prstGeom prst="rect">
            <a:avLst/>
          </a:prstGeom>
        </p:spPr>
        <p:txBody>
          <a:bodyPr lIns="90000" rIns="90000" tIns="0" bIns="0" anchor="b"/>
          <a:p>
            <a:endParaRPr b="0" lang="en-US" sz="2400" spc="-1" strike="noStrike">
              <a:latin typeface="Times New Roman"/>
            </a:endParaRPr>
          </a:p>
        </p:txBody>
      </p:sp>
      <p:sp>
        <p:nvSpPr>
          <p:cNvPr id="49" name="PlaceHolder 6"/>
          <p:cNvSpPr>
            <a:spLocks noGrp="1"/>
          </p:cNvSpPr>
          <p:nvPr>
            <p:ph type="sldNum"/>
          </p:nvPr>
        </p:nvSpPr>
        <p:spPr>
          <a:xfrm>
            <a:off x="6251400" y="6556320"/>
            <a:ext cx="587880" cy="228240"/>
          </a:xfrm>
          <a:prstGeom prst="rect">
            <a:avLst/>
          </a:prstGeom>
        </p:spPr>
        <p:txBody>
          <a:bodyPr lIns="0" rIns="0" tIns="0" bIns="0" anchor="b"/>
          <a:p>
            <a:pPr algn="r">
              <a:lnSpc>
                <a:spcPct val="100000"/>
              </a:lnSpc>
            </a:pPr>
            <a:fld id="{148466CB-A28B-40B9-9A6C-6B72A644BF96}" type="slidenum">
              <a:rPr b="0" lang="en-US" sz="1100" spc="-1" strike="noStrike">
                <a:solidFill>
                  <a:srgbClr val="b13f9a"/>
                </a:solidFill>
                <a:latin typeface="Trebuchet MS"/>
              </a:rPr>
              <a:t>&lt;αριθμός&gt;</a:t>
            </a:fld>
            <a:endParaRPr b="0" lang="en-US" sz="11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3366720" y="533520"/>
            <a:ext cx="5105160" cy="2867760"/>
          </a:xfrm>
          <a:prstGeom prst="rect">
            <a:avLst/>
          </a:prstGeom>
          <a:noFill/>
          <a:ln>
            <a:noFill/>
          </a:ln>
        </p:spPr>
        <p:txBody>
          <a:bodyPr lIns="45720" rIns="45720" tIns="0" bIns="0" anchor="b"/>
          <a:p>
            <a:pPr algn="r">
              <a:lnSpc>
                <a:spcPct val="100000"/>
              </a:lnSpc>
            </a:pPr>
            <a:r>
              <a:rPr b="0" lang="el-GR" sz="3400" spc="-1" strike="noStrike" cap="all">
                <a:solidFill>
                  <a:srgbClr val="fdf2e8"/>
                </a:solidFill>
                <a:latin typeface="Trebuchet MS"/>
              </a:rPr>
              <a:t>η υποστΗριξη των εφΗβων για τη μετΑβαση στην ενηλικΙωση μΕσα απΟ την αυτοφροντΙδα των γονΕων</a:t>
            </a:r>
            <a:endParaRPr b="0" lang="el-GR" sz="3400" spc="-1" strike="noStrike">
              <a:solidFill>
                <a:srgbClr val="000000"/>
              </a:solidFill>
              <a:latin typeface="Trebuchet MS"/>
            </a:endParaRPr>
          </a:p>
        </p:txBody>
      </p:sp>
      <p:sp>
        <p:nvSpPr>
          <p:cNvPr id="87" name="TextShape 2"/>
          <p:cNvSpPr txBox="1"/>
          <p:nvPr/>
        </p:nvSpPr>
        <p:spPr>
          <a:xfrm>
            <a:off x="3357720" y="4643280"/>
            <a:ext cx="5114520" cy="1100880"/>
          </a:xfrm>
          <a:prstGeom prst="rect">
            <a:avLst/>
          </a:prstGeom>
          <a:noFill/>
          <a:ln>
            <a:noFill/>
          </a:ln>
        </p:spPr>
        <p:txBody>
          <a:bodyPr lIns="45720" rIns="45720" tIns="0" bIns="0"/>
          <a:p>
            <a:pPr algn="r">
              <a:lnSpc>
                <a:spcPct val="100000"/>
              </a:lnSpc>
              <a:spcBef>
                <a:spcPts val="601"/>
              </a:spcBef>
            </a:pPr>
            <a:r>
              <a:rPr b="0" lang="en-US" sz="2200" spc="-1" strike="noStrike">
                <a:solidFill>
                  <a:srgbClr val="ffffff"/>
                </a:solidFill>
                <a:latin typeface="Trebuchet MS"/>
              </a:rPr>
              <a:t>Καμπάνταη Χρύσα</a:t>
            </a:r>
            <a:endParaRPr b="0" lang="en-US" sz="2200" spc="-1" strike="noStrike">
              <a:latin typeface="Arial"/>
            </a:endParaRPr>
          </a:p>
          <a:p>
            <a:pPr algn="r">
              <a:lnSpc>
                <a:spcPct val="100000"/>
              </a:lnSpc>
              <a:spcBef>
                <a:spcPts val="601"/>
              </a:spcBef>
            </a:pPr>
            <a:r>
              <a:rPr b="0" lang="en-US" sz="2200" spc="-1" strike="noStrike">
                <a:solidFill>
                  <a:srgbClr val="ffffff"/>
                </a:solidFill>
                <a:latin typeface="Trebuchet MS"/>
              </a:rPr>
              <a:t>Ψυχολόγος MSc</a:t>
            </a:r>
            <a:endParaRPr b="0" lang="en-US" sz="2200" spc="-1" strike="noStrike">
              <a:latin typeface="Arial"/>
            </a:endParaRPr>
          </a:p>
        </p:txBody>
      </p:sp>
    </p:spTree>
  </p:cSld>
  <p:transition>
    <p:wipe dir="d"/>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457200" y="571320"/>
            <a:ext cx="7238520" cy="607176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1" lang="el-GR" sz="2600" spc="-1" strike="noStrike">
                <a:solidFill>
                  <a:srgbClr val="000000"/>
                </a:solidFill>
                <a:latin typeface="Trebuchet MS"/>
              </a:rPr>
              <a:t>Ικανότητα τους να συγκρούονται</a:t>
            </a:r>
            <a:r>
              <a:rPr b="0" lang="el-GR" sz="2600" spc="-1" strike="noStrike">
                <a:solidFill>
                  <a:srgbClr val="000000"/>
                </a:solidFill>
                <a:latin typeface="Trebuchet MS"/>
              </a:rPr>
              <a:t>. Η δυσκολία των γονέων να διαχειριστούν την επίθεση τους μετατρέπει, στα μάτια και στον ψυχισμό του παιδιού, ως </a:t>
            </a:r>
            <a:r>
              <a:rPr b="0" lang="el-GR" sz="2600" spc="-1" strike="noStrike">
                <a:solidFill>
                  <a:srgbClr val="a34b73"/>
                </a:solidFill>
                <a:latin typeface="Trebuchet MS"/>
              </a:rPr>
              <a:t>ευάλωτους και εύθραυστους</a:t>
            </a:r>
            <a:r>
              <a:rPr b="0" lang="el-GR" sz="2600" spc="-1" strike="noStrike">
                <a:solidFill>
                  <a:srgbClr val="000000"/>
                </a:solidFill>
                <a:latin typeface="Trebuchet MS"/>
              </a:rPr>
              <a:t>. </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pPr>
            <a:r>
              <a:rPr b="1" lang="el-GR" sz="2600" spc="-1" strike="noStrike">
                <a:solidFill>
                  <a:srgbClr val="a34b73"/>
                </a:solidFill>
                <a:latin typeface="Trebuchet MS"/>
              </a:rPr>
              <a:t>    </a:t>
            </a:r>
            <a:r>
              <a:rPr b="1" lang="el-GR" sz="2600" spc="-1" strike="noStrike">
                <a:solidFill>
                  <a:srgbClr val="a34b73"/>
                </a:solidFill>
                <a:latin typeface="Trebuchet MS"/>
              </a:rPr>
              <a:t>Αποφυγή</a:t>
            </a:r>
            <a:r>
              <a:rPr b="0" lang="el-GR" sz="2600" spc="-1" strike="noStrike">
                <a:solidFill>
                  <a:srgbClr val="000000"/>
                </a:solidFill>
                <a:latin typeface="Trebuchet MS"/>
              </a:rPr>
              <a:t> συζήτησης που μπορεί να οδηγήσει σε σύγκρουση</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1" lang="el-GR" sz="2600" spc="-1" strike="noStrike">
                <a:solidFill>
                  <a:srgbClr val="a34b73"/>
                </a:solidFill>
                <a:latin typeface="Trebuchet MS"/>
              </a:rPr>
              <a:t>Ελαχιστοποίηση</a:t>
            </a:r>
            <a:r>
              <a:rPr b="0" lang="el-GR" sz="2600" spc="-1" strike="noStrike">
                <a:solidFill>
                  <a:srgbClr val="000000"/>
                </a:solidFill>
                <a:latin typeface="Trebuchet MS"/>
              </a:rPr>
              <a:t> της σημασίας της επίθεσης που κάνει ο έφηβος </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1" lang="el-GR" sz="2600" spc="-1" strike="noStrike">
                <a:solidFill>
                  <a:srgbClr val="a34b73"/>
                </a:solidFill>
                <a:latin typeface="Trebuchet MS"/>
              </a:rPr>
              <a:t> </a:t>
            </a:r>
            <a:r>
              <a:rPr b="1" lang="el-GR" sz="2600" spc="-1" strike="noStrike">
                <a:solidFill>
                  <a:srgbClr val="a34b73"/>
                </a:solidFill>
                <a:latin typeface="Trebuchet MS"/>
              </a:rPr>
              <a:t>Άρνηση  </a:t>
            </a:r>
            <a:r>
              <a:rPr b="0" lang="el-GR" sz="2600" spc="-1" strike="noStrike">
                <a:solidFill>
                  <a:srgbClr val="000000"/>
                </a:solidFill>
                <a:latin typeface="Trebuchet MS"/>
              </a:rPr>
              <a:t>ότι υπάρχει αντιπαράθεση και σύγκρουση «έλα μωρέ δε συμβαίνει τίποτα», ή «αυτά είναι παιδικά πράγματα θα του περάσει». </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1" lang="el-GR" sz="2600" spc="-1" strike="noStrike">
                <a:solidFill>
                  <a:srgbClr val="a34b73"/>
                </a:solidFill>
                <a:latin typeface="Trebuchet MS"/>
              </a:rPr>
              <a:t>Τρόμος</a:t>
            </a:r>
            <a:r>
              <a:rPr b="0" lang="el-GR" sz="2600" spc="-1" strike="noStrike">
                <a:solidFill>
                  <a:srgbClr val="000000"/>
                </a:solidFill>
                <a:latin typeface="Trebuchet MS"/>
              </a:rPr>
              <a:t> με την επιθετικότητα του εφήβου και μη μπορώντας να διαχειριστούν την ένταση δίνουν κάθε ελευθερία χωρίς όρια και πλαίσιο.</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Ο έφηβος ενδέχεται να αισθανθεί ότι οι συναισθηματικές του ανάγκες είναι τόσο μεγάλες που δεν έχει που να τις αφήσει. Είναι πιθανόν σε τέτοιες περιπτώσεις ο έφηβος να στρέψει αυτή την επιθετικότητα στην κοινωνία ή στον ίδιο του τον εαυτό.</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«Εφόσον δεν είστε εσείς ικανοί να πάρετε και να σηκώσετε την επιθετικότητα μου θα την στρέψω αλλού.»</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
        <p:nvSpPr>
          <p:cNvPr id="109" name="CustomShape 2"/>
          <p:cNvSpPr/>
          <p:nvPr/>
        </p:nvSpPr>
        <p:spPr>
          <a:xfrm>
            <a:off x="428760" y="2143080"/>
            <a:ext cx="285480" cy="2854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10" name="CustomShape 3"/>
          <p:cNvSpPr/>
          <p:nvPr/>
        </p:nvSpPr>
        <p:spPr>
          <a:xfrm>
            <a:off x="428760" y="1643040"/>
            <a:ext cx="285480" cy="2854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11" name="CustomShape 4"/>
          <p:cNvSpPr/>
          <p:nvPr/>
        </p:nvSpPr>
        <p:spPr>
          <a:xfrm>
            <a:off x="428760" y="3857760"/>
            <a:ext cx="285480" cy="2854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12" name="CustomShape 5"/>
          <p:cNvSpPr/>
          <p:nvPr/>
        </p:nvSpPr>
        <p:spPr>
          <a:xfrm>
            <a:off x="428760" y="2786040"/>
            <a:ext cx="285480" cy="2854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457200" y="785880"/>
            <a:ext cx="7238520" cy="5669640"/>
          </a:xfrm>
          <a:prstGeom prst="rect">
            <a:avLst/>
          </a:prstGeom>
          <a:noFill/>
          <a:ln>
            <a:noFill/>
          </a:ln>
        </p:spPr>
        <p:txBody>
          <a:bodyPr lIns="90000" rIns="90000" tIns="45000" bIns="45000">
            <a:normAutofit/>
          </a:bodyPr>
          <a:p>
            <a:pPr marL="274320" indent="-273960" algn="ctr">
              <a:lnSpc>
                <a:spcPct val="100000"/>
              </a:lnSpc>
              <a:spcBef>
                <a:spcPts val="601"/>
              </a:spcBef>
            </a:pPr>
            <a:r>
              <a:rPr b="0" lang="el-GR" sz="2600" spc="-1" strike="noStrike">
                <a:solidFill>
                  <a:srgbClr val="000000"/>
                </a:solidFill>
                <a:latin typeface="Trebuchet MS"/>
              </a:rPr>
              <a:t>Εάν οι γονείς επεξεργαστούν τις παραπάνω ικανότητες θα βοηθήσουν τον έφηβο να εντάξει τις διαφορετικές πλευρές του εαυτού του μέσα στην ίδια του την προσωπικότητα.</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 </a:t>
            </a:r>
            <a:r>
              <a:rPr b="1" i="1" lang="el-GR" sz="2600" spc="-1" strike="noStrike">
                <a:solidFill>
                  <a:srgbClr val="000000"/>
                </a:solidFill>
                <a:latin typeface="Trebuchet MS"/>
              </a:rPr>
              <a:t>Θα μπορέσει με περισσότερη ασφάλεια  να προσανατολιστεί στις καινούριες σχέσεις έξω από την οικογένεια (συνομήλικοι, ερωτικές σχέσεις κ.α) που πλέον αρχίζουν να επενδύονται και να έχουν νόημα για τον έφηβο.</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
        <p:nvSpPr>
          <p:cNvPr id="114" name="CustomShape 2"/>
          <p:cNvSpPr/>
          <p:nvPr/>
        </p:nvSpPr>
        <p:spPr>
          <a:xfrm>
            <a:off x="3857760" y="2786040"/>
            <a:ext cx="713880" cy="71388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457200" y="428760"/>
            <a:ext cx="7238520" cy="6026760"/>
          </a:xfrm>
          <a:prstGeom prst="rect">
            <a:avLst/>
          </a:prstGeom>
          <a:noFill/>
          <a:ln>
            <a:noFill/>
          </a:ln>
        </p:spPr>
        <p:txBody>
          <a:bodyPr lIns="90000" rIns="90000" tIns="45000" bIns="45000">
            <a:normAutofit/>
          </a:bodyPr>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4500" spc="-1" strike="noStrike">
                <a:solidFill>
                  <a:srgbClr val="000000"/>
                </a:solidFill>
                <a:latin typeface="Trebuchet MS"/>
              </a:rPr>
              <a:t>OΜΩΣ ΠΩΣ ΟΙ ΓΟΝΕΙΣ ΘΑ </a:t>
            </a:r>
            <a:endParaRPr b="0" lang="el-GR" sz="4500" spc="-1" strike="noStrike">
              <a:solidFill>
                <a:srgbClr val="000000"/>
              </a:solidFill>
              <a:latin typeface="Trebuchet MS"/>
            </a:endParaRPr>
          </a:p>
          <a:p>
            <a:pPr marL="274320" indent="-273960" algn="ctr">
              <a:lnSpc>
                <a:spcPct val="100000"/>
              </a:lnSpc>
              <a:spcBef>
                <a:spcPts val="601"/>
              </a:spcBef>
            </a:pPr>
            <a:r>
              <a:rPr b="0" lang="el-GR" sz="4500" spc="-1" strike="noStrike">
                <a:solidFill>
                  <a:srgbClr val="000000"/>
                </a:solidFill>
                <a:latin typeface="Trebuchet MS"/>
              </a:rPr>
              <a:t>ΑΝΤΕΠΕΞΕΛΘΟΥΝ ΣΕ </a:t>
            </a:r>
            <a:endParaRPr b="0" lang="el-GR" sz="4500" spc="-1" strike="noStrike">
              <a:solidFill>
                <a:srgbClr val="000000"/>
              </a:solidFill>
              <a:latin typeface="Trebuchet MS"/>
            </a:endParaRPr>
          </a:p>
          <a:p>
            <a:pPr marL="274320" indent="-273960" algn="ctr">
              <a:lnSpc>
                <a:spcPct val="100000"/>
              </a:lnSpc>
              <a:spcBef>
                <a:spcPts val="601"/>
              </a:spcBef>
            </a:pPr>
            <a:r>
              <a:rPr b="0" lang="el-GR" sz="4500" spc="-1" strike="noStrike">
                <a:solidFill>
                  <a:srgbClr val="000000"/>
                </a:solidFill>
                <a:latin typeface="Trebuchet MS"/>
              </a:rPr>
              <a:t>ΟΛΑ ΑΥΤΑ;</a:t>
            </a:r>
            <a:endParaRPr b="0" lang="el-GR" sz="4500" spc="-1" strike="noStrike">
              <a:solidFill>
                <a:srgbClr val="000000"/>
              </a:solidFill>
              <a:latin typeface="Trebuchet MS"/>
            </a:endParaRPr>
          </a:p>
        </p:txBody>
      </p:sp>
      <p:pic>
        <p:nvPicPr>
          <p:cNvPr id="116" name="Picture 3" descr=""/>
          <p:cNvPicPr/>
          <p:nvPr/>
        </p:nvPicPr>
        <p:blipFill>
          <a:blip r:embed="rId1"/>
          <a:stretch/>
        </p:blipFill>
        <p:spPr>
          <a:xfrm>
            <a:off x="0" y="3429000"/>
            <a:ext cx="3642840" cy="3428640"/>
          </a:xfrm>
          <a:prstGeom prst="rect">
            <a:avLst/>
          </a:prstGeom>
          <a:ln>
            <a:noFill/>
          </a:ln>
        </p:spPr>
      </p:pic>
    </p:spTree>
  </p:cSld>
  <p:transition>
    <p:wipe dir="d"/>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457200" y="320040"/>
            <a:ext cx="7238520" cy="1142640"/>
          </a:xfrm>
          <a:prstGeom prst="rect">
            <a:avLst/>
          </a:prstGeom>
          <a:noFill/>
          <a:ln>
            <a:noFill/>
          </a:ln>
        </p:spPr>
        <p:txBody>
          <a:bodyPr lIns="45720" rIns="45720" tIns="0" bIns="0" anchor="b">
            <a:normAutofit/>
          </a:bodyPr>
          <a:p>
            <a:pPr>
              <a:lnSpc>
                <a:spcPct val="100000"/>
              </a:lnSpc>
            </a:pPr>
            <a:r>
              <a:rPr b="1" lang="el-GR" sz="3800" spc="-1" strike="noStrike" cap="all">
                <a:solidFill>
                  <a:srgbClr val="fdf2e8"/>
                </a:solidFill>
                <a:latin typeface="Trebuchet MS"/>
              </a:rPr>
              <a:t>H ΣΗΜΑΣΙΑ ΤΗΣ ΑΥΤΟΦΡΟΝΤΙΔΑΣ</a:t>
            </a:r>
            <a:endParaRPr b="0" lang="el-GR" sz="3800" spc="-1" strike="noStrike">
              <a:solidFill>
                <a:srgbClr val="000000"/>
              </a:solidFill>
              <a:latin typeface="Trebuchet MS"/>
            </a:endParaRPr>
          </a:p>
        </p:txBody>
      </p:sp>
      <p:sp>
        <p:nvSpPr>
          <p:cNvPr id="118" name="TextShape 2"/>
          <p:cNvSpPr txBox="1"/>
          <p:nvPr/>
        </p:nvSpPr>
        <p:spPr>
          <a:xfrm>
            <a:off x="457200" y="1609560"/>
            <a:ext cx="7238520" cy="4845960"/>
          </a:xfrm>
          <a:prstGeom prst="rect">
            <a:avLst/>
          </a:prstGeom>
          <a:noFill/>
          <a:ln>
            <a:noFill/>
          </a:ln>
        </p:spPr>
        <p:txBody>
          <a:bodyPr lIns="90000" rIns="90000" tIns="45000" bIns="45000"/>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Η αυτοφροντίδα είναι μια πολύ σημαντική συνθήκη που βοηθάει στη διατήρηση και ενίσχυση της ψυχικής υγείας</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Ενισχύσει την </a:t>
            </a:r>
            <a:r>
              <a:rPr b="1" lang="el-GR" sz="2600" spc="-1" strike="noStrike">
                <a:solidFill>
                  <a:srgbClr val="000000"/>
                </a:solidFill>
                <a:latin typeface="Trebuchet MS"/>
              </a:rPr>
              <a:t>ισορροπία</a:t>
            </a:r>
            <a:r>
              <a:rPr b="0" lang="el-GR" sz="2600" spc="-1" strike="noStrike">
                <a:solidFill>
                  <a:srgbClr val="000000"/>
                </a:solidFill>
                <a:latin typeface="Trebuchet MS"/>
              </a:rPr>
              <a:t>, την </a:t>
            </a:r>
            <a:r>
              <a:rPr b="1" lang="el-GR" sz="2600" spc="-1" strike="noStrike">
                <a:solidFill>
                  <a:srgbClr val="000000"/>
                </a:solidFill>
                <a:latin typeface="Trebuchet MS"/>
              </a:rPr>
              <a:t>ευεξία</a:t>
            </a:r>
            <a:r>
              <a:rPr b="0" lang="el-GR" sz="2600" spc="-1" strike="noStrike">
                <a:solidFill>
                  <a:srgbClr val="000000"/>
                </a:solidFill>
                <a:latin typeface="Trebuchet MS"/>
              </a:rPr>
              <a:t> και τη </a:t>
            </a:r>
            <a:r>
              <a:rPr b="1" lang="el-GR" sz="2600" spc="-1" strike="noStrike">
                <a:solidFill>
                  <a:srgbClr val="000000"/>
                </a:solidFill>
                <a:latin typeface="Trebuchet MS"/>
              </a:rPr>
              <a:t>καλή σωματική και ψυχική κατάσταση</a:t>
            </a:r>
            <a:endParaRPr b="0" lang="el-GR" sz="2600" spc="-1" strike="noStrike">
              <a:solidFill>
                <a:srgbClr val="000000"/>
              </a:solidFill>
              <a:latin typeface="Trebuchet MS"/>
            </a:endParaRPr>
          </a:p>
        </p:txBody>
      </p:sp>
    </p:spTree>
  </p:cSld>
  <p:transition>
    <p:wipe dir="d"/>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457200" y="357120"/>
            <a:ext cx="7238520" cy="6098040"/>
          </a:xfrm>
          <a:prstGeom prst="rect">
            <a:avLst/>
          </a:prstGeom>
          <a:noFill/>
          <a:ln>
            <a:noFill/>
          </a:ln>
        </p:spPr>
        <p:txBody>
          <a:bodyPr lIns="90000" rIns="90000" tIns="45000" bIns="45000"/>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Η αυτοφροντίδα λειτουργεί θετικά στην ενίσχυση της ψυχικής μας ανθεκτικότητας.</a:t>
            </a:r>
            <a:r>
              <a:rPr b="1" lang="el-GR" sz="2600" spc="-1" strike="noStrike">
                <a:solidFill>
                  <a:srgbClr val="000000"/>
                </a:solidFill>
                <a:latin typeface="Trebuchet MS"/>
              </a:rPr>
              <a:t> Όσο περισσότερο φροντίζουμε τον εαυτό μας, τόσο πιο ανθεκτικοί γινόμαστε</a:t>
            </a:r>
            <a:r>
              <a:rPr b="0" lang="el-GR" sz="2600" spc="-1" strike="noStrike">
                <a:solidFill>
                  <a:srgbClr val="000000"/>
                </a:solidFill>
                <a:latin typeface="Trebuchet MS"/>
              </a:rPr>
              <a:t> και θωρακισμένοι απέναντι σε δυσάρεστα βιώματα.</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Η ψυχική ανθεκτικότητα είναι η ικανότητα μας να </a:t>
            </a:r>
            <a:r>
              <a:rPr b="1" lang="el-GR" sz="2600" spc="-1" strike="noStrike">
                <a:solidFill>
                  <a:srgbClr val="000000"/>
                </a:solidFill>
                <a:latin typeface="Trebuchet MS"/>
              </a:rPr>
              <a:t>ανταπεξέλθουμε</a:t>
            </a:r>
            <a:r>
              <a:rPr b="0" lang="el-GR" sz="2600" spc="-1" strike="noStrike">
                <a:solidFill>
                  <a:srgbClr val="000000"/>
                </a:solidFill>
                <a:latin typeface="Trebuchet MS"/>
              </a:rPr>
              <a:t> και να </a:t>
            </a:r>
            <a:r>
              <a:rPr b="1" lang="el-GR" sz="2600" spc="-1" strike="noStrike">
                <a:solidFill>
                  <a:srgbClr val="000000"/>
                </a:solidFill>
                <a:latin typeface="Trebuchet MS"/>
              </a:rPr>
              <a:t>προσαρμοστούμε</a:t>
            </a:r>
            <a:r>
              <a:rPr b="0" lang="el-GR" sz="2600" spc="-1" strike="noStrike">
                <a:solidFill>
                  <a:srgbClr val="000000"/>
                </a:solidFill>
                <a:latin typeface="Trebuchet MS"/>
              </a:rPr>
              <a:t> σε δύσκολες και δυσάρεστες καταστάσεις χωρίς να βλάψουμε τη ψυχική μας υγεία</a:t>
            </a:r>
            <a:endParaRPr b="0" lang="el-GR" sz="2600" spc="-1" strike="noStrike">
              <a:solidFill>
                <a:srgbClr val="000000"/>
              </a:solidFill>
              <a:latin typeface="Trebuchet MS"/>
            </a:endParaRPr>
          </a:p>
        </p:txBody>
      </p:sp>
    </p:spTree>
  </p:cSld>
  <p:transition>
    <p:wipe dir="d"/>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457200" y="320040"/>
            <a:ext cx="7238520" cy="1142640"/>
          </a:xfrm>
          <a:prstGeom prst="rect">
            <a:avLst/>
          </a:prstGeom>
          <a:noFill/>
          <a:ln>
            <a:noFill/>
          </a:ln>
        </p:spPr>
        <p:txBody>
          <a:bodyPr lIns="45720" rIns="45720" tIns="0" bIns="0" anchor="b"/>
          <a:p>
            <a:pPr algn="ctr">
              <a:lnSpc>
                <a:spcPct val="100000"/>
              </a:lnSpc>
            </a:pPr>
            <a:r>
              <a:rPr b="1" lang="el-GR" sz="3800" spc="-1" strike="noStrike" cap="all">
                <a:solidFill>
                  <a:srgbClr val="fdf2e8"/>
                </a:solidFill>
                <a:latin typeface="Trebuchet MS"/>
              </a:rPr>
              <a:t>ΠΩΣ ΓΙΝΕΤΑΙ ΑΥΤΟ;</a:t>
            </a:r>
            <a:endParaRPr b="0" lang="el-GR" sz="3800" spc="-1" strike="noStrike">
              <a:solidFill>
                <a:srgbClr val="000000"/>
              </a:solidFill>
              <a:latin typeface="Trebuchet MS"/>
            </a:endParaRPr>
          </a:p>
        </p:txBody>
      </p:sp>
      <p:sp>
        <p:nvSpPr>
          <p:cNvPr id="121" name="TextShape 2"/>
          <p:cNvSpPr txBox="1"/>
          <p:nvPr/>
        </p:nvSpPr>
        <p:spPr>
          <a:xfrm>
            <a:off x="457200" y="1609560"/>
            <a:ext cx="7238520" cy="484596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Η αυτοφροντίδα δεν είναι κάτι ξένο ή κάτι διαφορετικό από αυτά που κάνουμε ήδη.</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1" lang="el-GR" sz="2600" spc="-1" strike="noStrike">
                <a:solidFill>
                  <a:srgbClr val="000000"/>
                </a:solidFill>
                <a:latin typeface="Trebuchet MS"/>
              </a:rPr>
              <a:t> </a:t>
            </a:r>
            <a:r>
              <a:rPr b="1" lang="el-GR" sz="2600" spc="-1" strike="noStrike">
                <a:solidFill>
                  <a:srgbClr val="000000"/>
                </a:solidFill>
                <a:latin typeface="Trebuchet MS"/>
              </a:rPr>
              <a:t>Όσο περισσότερο φροντίζουμε τον εαυτό μας, τόσο πιο ανθεκτικοί γινόμαστε</a:t>
            </a:r>
            <a:r>
              <a:rPr b="0" lang="el-GR" sz="2600" spc="-1" strike="noStrike">
                <a:solidFill>
                  <a:srgbClr val="000000"/>
                </a:solidFill>
                <a:latin typeface="Trebuchet MS"/>
              </a:rPr>
              <a:t> και θωρακισμένοι απέναντι σε δυσάρεστα βιώματα</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Όσο ικανοποιούμε τις δικές μας τις ανάγκες τόσα μεγαλύτερα αποθέματα έχουμε για να βοηθήσουμε και τους άλλους</a:t>
            </a:r>
            <a:endParaRPr b="0" lang="el-GR" sz="2600" spc="-1" strike="noStrike">
              <a:solidFill>
                <a:srgbClr val="000000"/>
              </a:solidFill>
              <a:latin typeface="Trebuchet MS"/>
            </a:endParaRPr>
          </a:p>
        </p:txBody>
      </p:sp>
    </p:spTree>
  </p:cSld>
  <p:transition>
    <p:wipe dir="d"/>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457200" y="320040"/>
            <a:ext cx="7238520" cy="1142640"/>
          </a:xfrm>
          <a:prstGeom prst="rect">
            <a:avLst/>
          </a:prstGeom>
          <a:noFill/>
          <a:ln>
            <a:noFill/>
          </a:ln>
        </p:spPr>
        <p:txBody>
          <a:bodyPr lIns="45720" rIns="45720" tIns="0" bIns="0" anchor="b"/>
          <a:p>
            <a:pPr>
              <a:lnSpc>
                <a:spcPct val="100000"/>
              </a:lnSpc>
            </a:pPr>
            <a:r>
              <a:rPr b="1" lang="el-GR" sz="3800" spc="-1" strike="noStrike" cap="all">
                <a:solidFill>
                  <a:srgbClr val="fdf2e8"/>
                </a:solidFill>
                <a:latin typeface="Trebuchet MS"/>
              </a:rPr>
              <a:t>ΚΛΕΙΝΟΝΤΑΣ ΜΠΟΡΟΥΜΕ ΝΑ…</a:t>
            </a:r>
            <a:endParaRPr b="0" lang="el-GR" sz="3800" spc="-1" strike="noStrike">
              <a:solidFill>
                <a:srgbClr val="000000"/>
              </a:solidFill>
              <a:latin typeface="Trebuchet MS"/>
            </a:endParaRPr>
          </a:p>
        </p:txBody>
      </p:sp>
      <p:sp>
        <p:nvSpPr>
          <p:cNvPr id="123" name="TextShape 2"/>
          <p:cNvSpPr txBox="1"/>
          <p:nvPr/>
        </p:nvSpPr>
        <p:spPr>
          <a:xfrm>
            <a:off x="457200" y="1609560"/>
            <a:ext cx="7238520" cy="4845960"/>
          </a:xfrm>
          <a:prstGeom prst="rect">
            <a:avLst/>
          </a:prstGeom>
          <a:noFill/>
          <a:ln>
            <a:noFill/>
          </a:ln>
        </p:spPr>
        <p:txBody>
          <a:bodyPr lIns="90000" rIns="90000" tIns="45000" bIns="45000">
            <a:normAutofit/>
          </a:bodyPr>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εντοπίσουμε και αναγνωρίσουμε τα συναισθήματά σας</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αναγνωρίσουμε πότε τα συναισθήματά μας χρειάζονται παραπάνω προσοχή</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αναγνωρίσουμε τις θετικές εμπειρίες μέσα στην καθημερινότητα και να δώσουμε σημασία σε αυτές</a:t>
            </a:r>
            <a:endParaRPr b="0" lang="el-GR" sz="2600" spc="-1" strike="noStrike">
              <a:solidFill>
                <a:srgbClr val="000000"/>
              </a:solidFill>
              <a:latin typeface="Trebuchet MS"/>
            </a:endParaRPr>
          </a:p>
        </p:txBody>
      </p:sp>
    </p:spTree>
  </p:cSld>
  <p:transition>
    <p:wipe dir="d"/>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428760" y="1500120"/>
            <a:ext cx="7238520" cy="5071680"/>
          </a:xfrm>
          <a:prstGeom prst="rect">
            <a:avLst/>
          </a:prstGeom>
          <a:noFill/>
          <a:ln>
            <a:noFill/>
          </a:ln>
        </p:spPr>
        <p:txBody>
          <a:bodyPr lIns="90000" rIns="90000" tIns="45000" bIns="45000"/>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ακούσουμε το σώμα μας</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φιλτράρουμε τις απόψεις των άλλων</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διατηρήσουμε μία ισορροπία μεταξύ προσωπικής και επαγγελματικής ζωής</a:t>
            </a: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Να θέσουμε όρια </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Tree>
  </p:cSld>
  <p:transition>
    <p:wipe dir="d"/>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457200" y="1609560"/>
            <a:ext cx="7238520" cy="4845960"/>
          </a:xfrm>
          <a:prstGeom prst="rect">
            <a:avLst/>
          </a:prstGeom>
          <a:noFill/>
          <a:ln>
            <a:noFill/>
          </a:ln>
        </p:spPr>
        <p:txBody>
          <a:bodyPr lIns="90000" rIns="90000" tIns="45000" bIns="45000">
            <a:normAutofit/>
          </a:bodyPr>
          <a:p>
            <a:pPr marL="274320" indent="-273960">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4400" spc="-1" strike="noStrike">
                <a:solidFill>
                  <a:srgbClr val="000000"/>
                </a:solidFill>
                <a:latin typeface="Trebuchet MS"/>
              </a:rPr>
              <a:t>Σας ευχαριστώ πολύ!</a:t>
            </a:r>
            <a:endParaRPr b="0" lang="el-GR" sz="4400" spc="-1" strike="noStrike">
              <a:solidFill>
                <a:srgbClr val="000000"/>
              </a:solidFill>
              <a:latin typeface="Trebuchet MS"/>
            </a:endParaRPr>
          </a:p>
        </p:txBody>
      </p:sp>
    </p:spTree>
  </p:cSld>
  <p:transition>
    <p:wipe dir="d"/>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457200" y="320040"/>
            <a:ext cx="7238520" cy="1142640"/>
          </a:xfrm>
          <a:prstGeom prst="rect">
            <a:avLst/>
          </a:prstGeom>
          <a:noFill/>
          <a:ln>
            <a:noFill/>
          </a:ln>
        </p:spPr>
        <p:txBody>
          <a:bodyPr lIns="45720" rIns="45720" tIns="0" bIns="0" anchor="b"/>
          <a:p>
            <a:pPr>
              <a:lnSpc>
                <a:spcPct val="100000"/>
              </a:lnSpc>
            </a:pPr>
            <a:r>
              <a:rPr b="1" lang="el-GR" sz="3800" spc="-1" strike="noStrike" u="sng" cap="all">
                <a:solidFill>
                  <a:srgbClr val="fdf2e8"/>
                </a:solidFill>
                <a:uFillTx/>
                <a:latin typeface="Trebuchet MS"/>
              </a:rPr>
              <a:t>ΤΙ ΕΙΝΑΙ ΜΕΤΑΒΑΣΗ</a:t>
            </a:r>
            <a:endParaRPr b="0" lang="el-GR" sz="3800" spc="-1" strike="noStrike">
              <a:solidFill>
                <a:srgbClr val="000000"/>
              </a:solidFill>
              <a:latin typeface="Trebuchet MS"/>
            </a:endParaRPr>
          </a:p>
        </p:txBody>
      </p:sp>
      <p:sp>
        <p:nvSpPr>
          <p:cNvPr id="89" name="TextShape 2"/>
          <p:cNvSpPr txBox="1"/>
          <p:nvPr/>
        </p:nvSpPr>
        <p:spPr>
          <a:xfrm>
            <a:off x="457200" y="1609560"/>
            <a:ext cx="7238520" cy="4845960"/>
          </a:xfrm>
          <a:prstGeom prst="rect">
            <a:avLst/>
          </a:prstGeom>
          <a:noFill/>
          <a:ln>
            <a:noFill/>
          </a:ln>
        </p:spPr>
        <p:txBody>
          <a:bodyPr lIns="90000" rIns="90000" tIns="45000" bIns="45000">
            <a:normAutofit/>
          </a:bodyPr>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Στάδιο του κύκλου ζωής κατά τη διάρκεια του οποίου οι νέοι άνθρωποι καλούνται να λάβουν σημαντικές αποφάσεις για το μέλλον τους που θα ενισχύσουν την ανεξαρτητοποίησή τους από την πατρική εστία. </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Αυξανόμενος αριθμός μελετών με κεντρικό θέμα τη μετάβαση των νέων στην ενήλικη ζωή.</a:t>
            </a:r>
            <a:endParaRPr b="0" lang="el-GR" sz="2600" spc="-1" strike="noStrike">
              <a:solidFill>
                <a:srgbClr val="000000"/>
              </a:solidFill>
              <a:latin typeface="Trebuchet MS"/>
            </a:endParaRPr>
          </a:p>
        </p:txBody>
      </p:sp>
    </p:spTree>
  </p:cSld>
  <p:transition>
    <p:wipe dir="d"/>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457200" y="320040"/>
            <a:ext cx="7238520" cy="1142640"/>
          </a:xfrm>
          <a:prstGeom prst="rect">
            <a:avLst/>
          </a:prstGeom>
          <a:noFill/>
          <a:ln>
            <a:noFill/>
          </a:ln>
        </p:spPr>
        <p:txBody>
          <a:bodyPr lIns="45720" rIns="45720" tIns="0" bIns="0" anchor="b"/>
          <a:p>
            <a:pPr>
              <a:lnSpc>
                <a:spcPct val="100000"/>
              </a:lnSpc>
            </a:pPr>
            <a:r>
              <a:rPr b="1" lang="el-GR" sz="3800" spc="-1" strike="noStrike" u="sng" cap="all">
                <a:solidFill>
                  <a:srgbClr val="fdf2e8"/>
                </a:solidFill>
                <a:uFillTx/>
                <a:latin typeface="Trebuchet MS"/>
              </a:rPr>
              <a:t>H ΜΕΤΑΒΑΣΗ ΣΤΗΝ ΕΦΗΒΕΙΑ</a:t>
            </a:r>
            <a:endParaRPr b="0" lang="el-GR" sz="3800" spc="-1" strike="noStrike">
              <a:solidFill>
                <a:srgbClr val="000000"/>
              </a:solidFill>
              <a:latin typeface="Trebuchet MS"/>
            </a:endParaRPr>
          </a:p>
        </p:txBody>
      </p:sp>
      <p:sp>
        <p:nvSpPr>
          <p:cNvPr id="91" name="TextShape 2"/>
          <p:cNvSpPr txBox="1"/>
          <p:nvPr/>
        </p:nvSpPr>
        <p:spPr>
          <a:xfrm>
            <a:off x="457200" y="1609560"/>
            <a:ext cx="7238520" cy="4845960"/>
          </a:xfrm>
          <a:prstGeom prst="rect">
            <a:avLst/>
          </a:prstGeom>
          <a:noFill/>
          <a:ln>
            <a:noFill/>
          </a:ln>
        </p:spPr>
        <p:txBody>
          <a:bodyPr lIns="90000" rIns="90000" tIns="45000" bIns="45000">
            <a:normAutofit/>
          </a:bodyPr>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Η εφηβεία είναι μια περίοδος σημαντικών αλλαγών και ανακατατάξεων οι οποίες αποτελούν σημαντικές </a:t>
            </a:r>
            <a:r>
              <a:rPr b="0" i="1" lang="el-GR" sz="2600" spc="-1" strike="noStrike">
                <a:solidFill>
                  <a:srgbClr val="000000"/>
                </a:solidFill>
                <a:latin typeface="Trebuchet MS"/>
              </a:rPr>
              <a:t>προκλήσεις</a:t>
            </a:r>
            <a:r>
              <a:rPr b="0" lang="el-GR" sz="2600" spc="-1" strike="noStrike">
                <a:solidFill>
                  <a:srgbClr val="000000"/>
                </a:solidFill>
                <a:latin typeface="Trebuchet MS"/>
              </a:rPr>
              <a:t> για τους ίδιους τους εφήβους αλλά και τους γονείς τους. Οι έφηβοι καλούνται να ανταποκριθούν σε σημαντικές </a:t>
            </a:r>
            <a:r>
              <a:rPr b="0" i="1" lang="el-GR" sz="2600" spc="-1" strike="noStrike">
                <a:solidFill>
                  <a:srgbClr val="000000"/>
                </a:solidFill>
                <a:latin typeface="Trebuchet MS"/>
              </a:rPr>
              <a:t>μεταβάσεις</a:t>
            </a:r>
            <a:r>
              <a:rPr b="0" lang="el-GR" sz="2600" spc="-1" strike="noStrike">
                <a:solidFill>
                  <a:srgbClr val="000000"/>
                </a:solidFill>
                <a:latin typeface="Trebuchet MS"/>
              </a:rPr>
              <a:t> σε όλους τους τομείς της ζωής τους. Οι αλλαγές στο ίδιο τους το σώμα απαιτεί από τους ίδιους να αποχωριστούν τη σχέση τους με την παιδική πτυχή τους και να διαμορφώσουν μια διαφορετική- ίσως πιο ενήλικη- εικόνα για τον εαυτό τους.</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Tree>
  </p:cSld>
  <p:transition>
    <p:wipe dir="d"/>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457200" y="320040"/>
            <a:ext cx="7238520" cy="1142640"/>
          </a:xfrm>
          <a:prstGeom prst="rect">
            <a:avLst/>
          </a:prstGeom>
          <a:noFill/>
          <a:ln>
            <a:noFill/>
          </a:ln>
        </p:spPr>
        <p:txBody>
          <a:bodyPr lIns="45720" rIns="45720" tIns="0" bIns="0" anchor="b">
            <a:normAutofit/>
          </a:bodyPr>
          <a:p>
            <a:pPr>
              <a:lnSpc>
                <a:spcPct val="100000"/>
              </a:lnSpc>
            </a:pPr>
            <a:r>
              <a:rPr b="1" lang="el-GR" sz="3800" spc="-1" strike="noStrike" u="sng" cap="all">
                <a:solidFill>
                  <a:srgbClr val="fdf2e8"/>
                </a:solidFill>
                <a:uFillTx/>
                <a:latin typeface="Trebuchet MS"/>
              </a:rPr>
              <a:t>Η ΜΕΤΑΒΑΣΗ ΣΤΗΝ ΕΝΗΛΙΚΗ ΖΩΗ</a:t>
            </a:r>
            <a:endParaRPr b="0" lang="el-GR" sz="3800" spc="-1" strike="noStrike">
              <a:solidFill>
                <a:srgbClr val="000000"/>
              </a:solidFill>
              <a:latin typeface="Trebuchet MS"/>
            </a:endParaRPr>
          </a:p>
        </p:txBody>
      </p:sp>
      <p:sp>
        <p:nvSpPr>
          <p:cNvPr id="93" name="TextShape 2"/>
          <p:cNvSpPr txBox="1"/>
          <p:nvPr/>
        </p:nvSpPr>
        <p:spPr>
          <a:xfrm>
            <a:off x="457200" y="1609560"/>
            <a:ext cx="7238520" cy="510552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1" lang="el-GR" sz="2600" spc="-1" strike="noStrike">
                <a:solidFill>
                  <a:srgbClr val="000000"/>
                </a:solidFill>
                <a:latin typeface="Trebuchet MS"/>
              </a:rPr>
              <a:t>Ούτε έφηβος αλλά ούτε και ενήλικας...</a:t>
            </a:r>
            <a:br/>
            <a:r>
              <a:rPr b="0" lang="el-GR" sz="2600" spc="-1" strike="noStrike">
                <a:solidFill>
                  <a:srgbClr val="000000"/>
                </a:solidFill>
                <a:latin typeface="Trebuchet MS"/>
              </a:rPr>
              <a:t>Αν ρωτήσουμε έναν νέο από τα 18 έτη μέχρι τα τέλη της δεκαετίας των 20 ετών τι αισθάνεται περισσότερο, έφηβος ή ενήλικας, το πιθανότερο είναι να μας απαντήσει πως τίποτα από τα δύο.</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Περίοδος που απαιτεί </a:t>
            </a:r>
            <a:r>
              <a:rPr b="1" lang="el-GR" sz="2600" spc="-1" strike="noStrike">
                <a:solidFill>
                  <a:srgbClr val="000000"/>
                </a:solidFill>
                <a:latin typeface="Trebuchet MS"/>
              </a:rPr>
              <a:t>την αποδοχή της ευθύνης για τον εαυτό, τη λήψη ανεξάρτητων αποφάσεων και, την οικονομική ανεξαρτησία.</a:t>
            </a:r>
            <a:r>
              <a:rPr b="0" lang="el-GR" sz="2600" spc="-1" strike="noStrike">
                <a:solidFill>
                  <a:srgbClr val="000000"/>
                </a:solidFill>
                <a:latin typeface="Trebuchet MS"/>
              </a:rPr>
              <a:t> </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Η είσοδος στην ενηλικίωση:</a:t>
            </a:r>
            <a:endParaRPr b="0" lang="el-GR" sz="2600" spc="-1" strike="noStrike">
              <a:solidFill>
                <a:srgbClr val="000000"/>
              </a:solidFill>
              <a:latin typeface="Trebuchet MS"/>
            </a:endParaRPr>
          </a:p>
          <a:p>
            <a:pPr marL="274320" indent="-273960">
              <a:lnSpc>
                <a:spcPct val="100000"/>
              </a:lnSpc>
              <a:spcBef>
                <a:spcPts val="601"/>
              </a:spcBef>
            </a:pPr>
            <a:r>
              <a:rPr b="0" lang="el-GR" sz="2600" spc="-1" strike="noStrike">
                <a:solidFill>
                  <a:srgbClr val="000000"/>
                </a:solidFill>
                <a:latin typeface="Trebuchet MS"/>
              </a:rPr>
              <a:t>    </a:t>
            </a:r>
            <a:r>
              <a:rPr b="0" lang="el-GR" sz="2200" spc="-1" strike="noStrike">
                <a:solidFill>
                  <a:srgbClr val="000000"/>
                </a:solidFill>
                <a:latin typeface="Trebuchet MS"/>
              </a:rPr>
              <a:t>σταθερή ταυτότητα </a:t>
            </a:r>
            <a:endParaRPr b="0" lang="el-GR" sz="2200" spc="-1" strike="noStrike">
              <a:solidFill>
                <a:srgbClr val="000000"/>
              </a:solidFill>
              <a:latin typeface="Trebuchet MS"/>
            </a:endParaRPr>
          </a:p>
          <a:p>
            <a:pPr marL="274320" indent="-273960">
              <a:lnSpc>
                <a:spcPct val="100000"/>
              </a:lnSpc>
              <a:spcBef>
                <a:spcPts val="601"/>
              </a:spcBef>
            </a:pPr>
            <a:r>
              <a:rPr b="0" lang="el-GR" sz="2200" spc="-1" strike="noStrike">
                <a:solidFill>
                  <a:srgbClr val="000000"/>
                </a:solidFill>
                <a:latin typeface="Trebuchet MS"/>
              </a:rPr>
              <a:t>    </a:t>
            </a:r>
            <a:r>
              <a:rPr b="0" lang="el-GR" sz="2200" spc="-1" strike="noStrike">
                <a:solidFill>
                  <a:srgbClr val="000000"/>
                </a:solidFill>
                <a:latin typeface="Trebuchet MS"/>
              </a:rPr>
              <a:t>υιοθέτηση ρόλων ενηλίκου σε όλα τα πεδία της ζωής</a:t>
            </a:r>
            <a:endParaRPr b="0" lang="el-GR" sz="2200" spc="-1" strike="noStrike">
              <a:solidFill>
                <a:srgbClr val="000000"/>
              </a:solidFill>
              <a:latin typeface="Trebuchet MS"/>
            </a:endParaRPr>
          </a:p>
          <a:p>
            <a:pPr>
              <a:lnSpc>
                <a:spcPct val="100000"/>
              </a:lnSpc>
              <a:spcBef>
                <a:spcPts val="601"/>
              </a:spcBef>
            </a:pPr>
            <a:endParaRPr b="0" lang="el-GR" sz="2200" spc="-1" strike="noStrike">
              <a:solidFill>
                <a:srgbClr val="000000"/>
              </a:solidFill>
              <a:latin typeface="Trebuchet MS"/>
            </a:endParaRPr>
          </a:p>
          <a:p>
            <a:pPr>
              <a:lnSpc>
                <a:spcPct val="100000"/>
              </a:lnSpc>
              <a:spcBef>
                <a:spcPts val="601"/>
              </a:spcBef>
            </a:pPr>
            <a:endParaRPr b="0" lang="el-GR" sz="2200" spc="-1" strike="noStrike">
              <a:solidFill>
                <a:srgbClr val="000000"/>
              </a:solidFill>
              <a:latin typeface="Trebuchet MS"/>
            </a:endParaRPr>
          </a:p>
        </p:txBody>
      </p:sp>
      <p:sp>
        <p:nvSpPr>
          <p:cNvPr id="94" name="CustomShape 3"/>
          <p:cNvSpPr/>
          <p:nvPr/>
        </p:nvSpPr>
        <p:spPr>
          <a:xfrm>
            <a:off x="428760" y="6143760"/>
            <a:ext cx="285480" cy="213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5" name="CustomShape 4"/>
          <p:cNvSpPr/>
          <p:nvPr/>
        </p:nvSpPr>
        <p:spPr>
          <a:xfrm>
            <a:off x="428760" y="5715000"/>
            <a:ext cx="285480" cy="213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57200" y="320040"/>
            <a:ext cx="7238520" cy="1142640"/>
          </a:xfrm>
          <a:prstGeom prst="rect">
            <a:avLst/>
          </a:prstGeom>
          <a:noFill/>
          <a:ln>
            <a:noFill/>
          </a:ln>
        </p:spPr>
        <p:txBody>
          <a:bodyPr lIns="45720" rIns="45720" tIns="0" bIns="0" anchor="b">
            <a:normAutofit/>
          </a:bodyPr>
          <a:p>
            <a:pPr>
              <a:lnSpc>
                <a:spcPct val="100000"/>
              </a:lnSpc>
            </a:pPr>
            <a:r>
              <a:rPr b="1" lang="el-GR" sz="3800" spc="-1" strike="noStrike" u="sng" cap="all">
                <a:solidFill>
                  <a:srgbClr val="fdf2e8"/>
                </a:solidFill>
                <a:uFillTx/>
                <a:latin typeface="Trebuchet MS"/>
              </a:rPr>
              <a:t>Τα ΧαρακτηριστικΑ των ΕφΗβων;</a:t>
            </a:r>
            <a:br/>
            <a:endParaRPr b="0" lang="el-GR" sz="3800" spc="-1" strike="noStrike">
              <a:solidFill>
                <a:srgbClr val="000000"/>
              </a:solidFill>
              <a:latin typeface="Trebuchet MS"/>
            </a:endParaRPr>
          </a:p>
        </p:txBody>
      </p:sp>
      <p:sp>
        <p:nvSpPr>
          <p:cNvPr id="97" name="TextShape 2"/>
          <p:cNvSpPr txBox="1"/>
          <p:nvPr/>
        </p:nvSpPr>
        <p:spPr>
          <a:xfrm>
            <a:off x="457200" y="1000080"/>
            <a:ext cx="7238520" cy="585756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Αυθορμητισμός </a:t>
            </a:r>
            <a:r>
              <a:rPr b="0" lang="el-GR" sz="2600" spc="-1" strike="noStrike">
                <a:solidFill>
                  <a:srgbClr val="000000"/>
                </a:solidFill>
                <a:latin typeface="Arial"/>
              </a:rPr>
              <a:t>&amp;</a:t>
            </a:r>
            <a:r>
              <a:rPr b="0" lang="el-GR" sz="2600" spc="-1" strike="noStrike">
                <a:solidFill>
                  <a:srgbClr val="000000"/>
                </a:solidFill>
                <a:latin typeface="Trebuchet MS"/>
              </a:rPr>
              <a:t> άμεση έκφραση του συναισθήματος</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Ανάγκη από αναγνώριση, επιβεβαίωση, και επιβράβευση</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Ιδεολόγοι </a:t>
            </a:r>
            <a:r>
              <a:rPr b="0" lang="el-GR" sz="2600" spc="-1" strike="noStrike">
                <a:solidFill>
                  <a:srgbClr val="000000"/>
                </a:solidFill>
                <a:latin typeface="Arial"/>
              </a:rPr>
              <a:t>&amp;</a:t>
            </a:r>
            <a:r>
              <a:rPr b="0" lang="el-GR" sz="2600" spc="-1" strike="noStrike">
                <a:solidFill>
                  <a:srgbClr val="000000"/>
                </a:solidFill>
                <a:latin typeface="Trebuchet MS"/>
              </a:rPr>
              <a:t> οραματιστές</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Αποφασιστικότητα, ισχυρή θέληση και πάθος στα πιστεύω τους</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Ασυμβίβαστοι (εξαιτίας της έλλειψης πείρας και του αυθορμητισμού)</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Έχουν έντονες κοινωνικές ευαισθησίες (αντιδρούν στην αδικία και την εκμετάλλευση)</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Tree>
  </p:cSld>
  <p:transition>
    <p:wipe dir="d"/>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457200" y="320040"/>
            <a:ext cx="7238520" cy="1142640"/>
          </a:xfrm>
          <a:prstGeom prst="rect">
            <a:avLst/>
          </a:prstGeom>
          <a:noFill/>
          <a:ln>
            <a:noFill/>
          </a:ln>
        </p:spPr>
        <p:txBody>
          <a:bodyPr lIns="45720" rIns="45720" tIns="0" bIns="0" anchor="b">
            <a:normAutofit/>
          </a:bodyPr>
          <a:p>
            <a:pPr algn="ctr">
              <a:lnSpc>
                <a:spcPct val="100000"/>
              </a:lnSpc>
            </a:pPr>
            <a:r>
              <a:rPr b="1" lang="el-GR" sz="3800" spc="-1" strike="noStrike" u="sng" cap="all">
                <a:solidFill>
                  <a:srgbClr val="fdf2e8"/>
                </a:solidFill>
                <a:uFillTx/>
                <a:latin typeface="Trebuchet MS"/>
              </a:rPr>
              <a:t>Η ΚρΙση τηΣ ΕφηβΕΙαΣ</a:t>
            </a:r>
            <a:br/>
            <a:endParaRPr b="0" lang="el-GR" sz="3800" spc="-1" strike="noStrike">
              <a:solidFill>
                <a:srgbClr val="000000"/>
              </a:solidFill>
              <a:latin typeface="Trebuchet MS"/>
            </a:endParaRPr>
          </a:p>
        </p:txBody>
      </p:sp>
      <p:sp>
        <p:nvSpPr>
          <p:cNvPr id="99" name="TextShape 2"/>
          <p:cNvSpPr txBox="1"/>
          <p:nvPr/>
        </p:nvSpPr>
        <p:spPr>
          <a:xfrm>
            <a:off x="428760" y="1714320"/>
            <a:ext cx="7238520" cy="484596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Ο έφηβος βιώνει ψυχολογικό αδιέξοδο, το οποίο προέρχεται από τις σωματικές και ψυχικές αλλαγές που συμβαίνουν αυτήν την περίοδο.</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Σε γενικές γραμμές, μεγάλο ποσοστό των εφήβων βιώνει μια «ομαλή και προοδευτική κατάσταση αλλαγής», την οποία δε θεωρεί διαταρακτική της σχέσης του με τον εαυτό του, το σώμα του και τον περίγυρό του.</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Tree>
  </p:cSld>
  <p:transition>
    <p:wipe dir="d"/>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457200" y="320040"/>
            <a:ext cx="7238520" cy="1142640"/>
          </a:xfrm>
          <a:prstGeom prst="rect">
            <a:avLst/>
          </a:prstGeom>
          <a:noFill/>
          <a:ln>
            <a:noFill/>
          </a:ln>
        </p:spPr>
        <p:txBody>
          <a:bodyPr lIns="45720" rIns="45720" tIns="0" bIns="0" anchor="b">
            <a:normAutofit/>
          </a:bodyPr>
          <a:p>
            <a:pPr algn="ctr">
              <a:lnSpc>
                <a:spcPct val="100000"/>
              </a:lnSpc>
            </a:pPr>
            <a:r>
              <a:rPr b="1" lang="el-GR" sz="3800" spc="-1" strike="noStrike" u="sng" cap="all">
                <a:solidFill>
                  <a:srgbClr val="fdf2e8"/>
                </a:solidFill>
                <a:uFillTx/>
                <a:latin typeface="Trebuchet MS"/>
              </a:rPr>
              <a:t>Η ΓονεϊκΗ κρΙση</a:t>
            </a:r>
            <a:br/>
            <a:endParaRPr b="0" lang="el-GR" sz="3800" spc="-1" strike="noStrike">
              <a:solidFill>
                <a:srgbClr val="000000"/>
              </a:solidFill>
              <a:latin typeface="Trebuchet MS"/>
            </a:endParaRPr>
          </a:p>
        </p:txBody>
      </p:sp>
      <p:sp>
        <p:nvSpPr>
          <p:cNvPr id="101" name="TextShape 2"/>
          <p:cNvSpPr txBox="1"/>
          <p:nvPr/>
        </p:nvSpPr>
        <p:spPr>
          <a:xfrm>
            <a:off x="285840" y="1143000"/>
            <a:ext cx="7238520" cy="571464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Αλλαγές στην εφηβεία      αίσθημα απώλειας και στους γονείς. Η συναισθηματική αυτή αναστάτωση οφείλεται στο ίδιο το γεγονός της αυτονόμησης και της ωρίμανσής του. Ο έφηβος πλέον δε μιλά πολύ, αναπτύσσει προσωπική ζωή που δεν ελέγχει ο γονέας.</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Οι γονείς νιώθουν ότι «χάνουν» το παιδί τους. Δεν αναγνωρίζουν την δική τους αδυναμία να περάσουν και οι ίδιοι σε ένα διαφορετικό αναπτυξιακό στάδιο (φόβος για το δικό τους μέλλον, πλέον έχουν άλλο ρόλο διαφορετικό από εκείνο του φροντιστή και ελεγκτή, περνούν σε μια άλλη ηλικιακή φάση και πρέπει να το δεχτούν).</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b="0" lang="el-GR" sz="2600" spc="-1" strike="noStrike">
                <a:solidFill>
                  <a:srgbClr val="000000"/>
                </a:solidFill>
                <a:latin typeface="Trebuchet MS"/>
              </a:rPr>
              <a:t>Οι γονείς αντίστοιχα μεταβαίνουν σε ένα επόμενο αναπτυξιακό στάδιο. </a:t>
            </a:r>
            <a:endParaRPr b="0" lang="el-GR" sz="2600" spc="-1" strike="noStrike">
              <a:solidFill>
                <a:srgbClr val="000000"/>
              </a:solidFill>
              <a:latin typeface="Trebuchet MS"/>
            </a:endParaRPr>
          </a:p>
          <a:p>
            <a:pPr marL="274320" indent="-273960">
              <a:lnSpc>
                <a:spcPct val="100000"/>
              </a:lnSpc>
              <a:spcBef>
                <a:spcPts val="601"/>
              </a:spcBef>
            </a:pPr>
            <a:r>
              <a:rPr b="0" lang="el-GR" sz="2600" spc="-1" strike="noStrike">
                <a:solidFill>
                  <a:srgbClr val="000000"/>
                </a:solidFill>
                <a:latin typeface="Trebuchet MS"/>
              </a:rPr>
              <a:t>   </a:t>
            </a: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
        <p:nvSpPr>
          <p:cNvPr id="102" name="CustomShape 3"/>
          <p:cNvSpPr/>
          <p:nvPr/>
        </p:nvSpPr>
        <p:spPr>
          <a:xfrm>
            <a:off x="3571920" y="1214280"/>
            <a:ext cx="285480" cy="2138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57200" y="1609560"/>
            <a:ext cx="7238520" cy="4845960"/>
          </a:xfrm>
          <a:prstGeom prst="rect">
            <a:avLst/>
          </a:prstGeom>
          <a:noFill/>
          <a:ln>
            <a:noFill/>
          </a:ln>
        </p:spPr>
        <p:txBody>
          <a:bodyPr lIns="90000" rIns="90000" tIns="45000" bIns="45000"/>
          <a:p>
            <a:pPr marL="274320" indent="-273960" algn="ctr">
              <a:lnSpc>
                <a:spcPct val="100000"/>
              </a:lnSpc>
              <a:spcBef>
                <a:spcPts val="601"/>
              </a:spcBef>
            </a:pPr>
            <a:r>
              <a:rPr b="1" lang="el-GR" sz="2600" spc="-1" strike="noStrike" u="sng">
                <a:solidFill>
                  <a:srgbClr val="000000"/>
                </a:solidFill>
                <a:uFillTx/>
                <a:latin typeface="Trebuchet MS"/>
              </a:rPr>
              <a:t>Κύκλος ζωής της οικογένειας!</a:t>
            </a: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  </a:t>
            </a:r>
            <a:r>
              <a:rPr b="0" lang="el-GR" sz="2600" spc="-1" strike="noStrike">
                <a:solidFill>
                  <a:srgbClr val="000000"/>
                </a:solidFill>
                <a:latin typeface="Trebuchet MS"/>
              </a:rPr>
              <a:t>Κάθε τι καινούριο φαντάζει απειλητικό! Κάθε φορά που η οικογένεια βιώνει νέες αλλαγές δυσκολεύεται και επιστρέφει στις γνώριμες και οικείες συμπεριφορές. Ωστόσο, όταν αυτές οι αλλαγές επιτραπεί να βιωθούν βρίσκεται μια καινούρια ισορροπία στις σχέσεις των μελών της οικογένειας, η οποία περνά στην επόμενη αναπτυξιακή φάση όντας λειτουργική.</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
        <p:nvSpPr>
          <p:cNvPr id="104" name="CustomShape 2"/>
          <p:cNvSpPr/>
          <p:nvPr/>
        </p:nvSpPr>
        <p:spPr>
          <a:xfrm>
            <a:off x="3286080" y="285840"/>
            <a:ext cx="1356840" cy="12139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428760" y="-142920"/>
            <a:ext cx="7238520" cy="1142640"/>
          </a:xfrm>
          <a:prstGeom prst="rect">
            <a:avLst/>
          </a:prstGeom>
          <a:noFill/>
          <a:ln>
            <a:noFill/>
          </a:ln>
        </p:spPr>
        <p:txBody>
          <a:bodyPr lIns="45720" rIns="45720" tIns="0" bIns="0" anchor="b"/>
          <a:p>
            <a:pPr algn="ctr">
              <a:lnSpc>
                <a:spcPct val="100000"/>
              </a:lnSpc>
            </a:pPr>
            <a:r>
              <a:rPr b="1" lang="el-GR" sz="3800" spc="-1" strike="noStrike" cap="all">
                <a:solidFill>
                  <a:srgbClr val="fdf2e8"/>
                </a:solidFill>
                <a:latin typeface="Trebuchet MS"/>
              </a:rPr>
              <a:t>ΔΙΕΡΓΑΣΙΕΣ ΓΟΝΕΩΝ</a:t>
            </a:r>
            <a:endParaRPr b="0" lang="el-GR" sz="3800" spc="-1" strike="noStrike">
              <a:solidFill>
                <a:srgbClr val="000000"/>
              </a:solidFill>
              <a:latin typeface="Trebuchet MS"/>
            </a:endParaRPr>
          </a:p>
        </p:txBody>
      </p:sp>
      <p:sp>
        <p:nvSpPr>
          <p:cNvPr id="106" name="TextShape 2"/>
          <p:cNvSpPr txBox="1"/>
          <p:nvPr/>
        </p:nvSpPr>
        <p:spPr>
          <a:xfrm>
            <a:off x="457200" y="1143000"/>
            <a:ext cx="7238520" cy="5714640"/>
          </a:xfrm>
          <a:prstGeom prst="rect">
            <a:avLst/>
          </a:prstGeom>
          <a:noFill/>
          <a:ln>
            <a:noFill/>
          </a:ln>
        </p:spPr>
        <p:txBody>
          <a:bodyPr lIns="90000" rIns="90000" tIns="45000" bIns="45000">
            <a:normAutofit/>
          </a:bodyPr>
          <a:p>
            <a:pPr marL="274320" indent="-273960">
              <a:lnSpc>
                <a:spcPct val="100000"/>
              </a:lnSpc>
              <a:spcBef>
                <a:spcPts val="601"/>
              </a:spcBef>
              <a:buClr>
                <a:srgbClr val="b13f9a"/>
              </a:buClr>
              <a:buSzPct val="73000"/>
              <a:buFont typeface="Wingdings 2" charset="2"/>
              <a:buChar char=""/>
            </a:pPr>
            <a:r>
              <a:rPr b="1" lang="el-GR" sz="2600" spc="-1" strike="noStrike">
                <a:solidFill>
                  <a:srgbClr val="000000"/>
                </a:solidFill>
                <a:latin typeface="Trebuchet MS"/>
              </a:rPr>
              <a:t>Ικανότητά να αποχωρίζονται</a:t>
            </a:r>
            <a:r>
              <a:rPr b="0" lang="el-GR" sz="2600" spc="-1" strike="noStrike">
                <a:solidFill>
                  <a:srgbClr val="000000"/>
                </a:solidFill>
                <a:latin typeface="Trebuchet MS"/>
              </a:rPr>
              <a:t>. Η ικανότητα διεργασίας του αποχωρισμού επιτρέπει στον έφηβο να αυτονομηθεί από τους γονείς και να τους απορρίψει χωρίς να νιώσει </a:t>
            </a:r>
            <a:r>
              <a:rPr b="0" lang="el-GR" sz="2600" spc="-1" strike="noStrike">
                <a:solidFill>
                  <a:srgbClr val="a34b73"/>
                </a:solidFill>
                <a:latin typeface="Trebuchet MS"/>
              </a:rPr>
              <a:t>ενοχές</a:t>
            </a:r>
            <a:r>
              <a:rPr b="0" lang="el-GR" sz="2600" spc="-1" strike="noStrike">
                <a:solidFill>
                  <a:srgbClr val="000000"/>
                </a:solidFill>
                <a:latin typeface="Trebuchet MS"/>
              </a:rPr>
              <a:t> και </a:t>
            </a:r>
            <a:r>
              <a:rPr b="0" lang="el-GR" sz="2600" spc="-1" strike="noStrike">
                <a:solidFill>
                  <a:srgbClr val="a34b73"/>
                </a:solidFill>
                <a:latin typeface="Trebuchet MS"/>
              </a:rPr>
              <a:t>τύψεις</a:t>
            </a:r>
            <a:r>
              <a:rPr b="0" lang="el-GR" sz="2600" spc="-1" strike="noStrike">
                <a:solidFill>
                  <a:srgbClr val="000000"/>
                </a:solidFill>
                <a:latin typeface="Trebuchet MS"/>
              </a:rPr>
              <a:t> ότι τους παρατάει. Χρειάζεται να αισθανθεί  ότι η απομάκρυνσή του  δεν ισοδυναμεί με κατάρρευση του οικογενειακού ή γονεϊκού οικοδομήματος. </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a:p>
            <a:pPr marL="274320" indent="-273960" algn="ctr">
              <a:lnSpc>
                <a:spcPct val="100000"/>
              </a:lnSpc>
              <a:spcBef>
                <a:spcPts val="601"/>
              </a:spcBef>
            </a:pPr>
            <a:r>
              <a:rPr b="0" lang="el-GR" sz="2600" spc="-1" strike="noStrike">
                <a:solidFill>
                  <a:srgbClr val="000000"/>
                </a:solidFill>
                <a:latin typeface="Trebuchet MS"/>
              </a:rPr>
              <a:t>Αντιδράσεις ανεπάρκειας των γονέων μπορεί να αποβούν καταστροφικές διότι αυτό μεταφράζεται στον ψυχισμό του έφηβου ως κατάρρευση. Άρα λοιπόν θα λέγαμε ότι αποθηκεύεται στον ψυχισμό του εφήβου μια συνθήκη η οποία του λέει ότι απαγορεύεται να αφήνεις τους άλλους γιατί αυτοί δεν αντέχουν μακριά σου.</a:t>
            </a:r>
            <a:endParaRPr b="0" lang="el-GR" sz="2600" spc="-1" strike="noStrike">
              <a:solidFill>
                <a:srgbClr val="000000"/>
              </a:solidFill>
              <a:latin typeface="Trebuchet MS"/>
            </a:endParaRPr>
          </a:p>
          <a:p>
            <a:pPr>
              <a:lnSpc>
                <a:spcPct val="100000"/>
              </a:lnSpc>
              <a:spcBef>
                <a:spcPts val="601"/>
              </a:spcBef>
            </a:pPr>
            <a:endParaRPr b="0" lang="el-GR" sz="2600" spc="-1" strike="noStrike">
              <a:solidFill>
                <a:srgbClr val="000000"/>
              </a:solidFill>
              <a:latin typeface="Trebuchet MS"/>
            </a:endParaRPr>
          </a:p>
        </p:txBody>
      </p:sp>
      <p:sp>
        <p:nvSpPr>
          <p:cNvPr id="107" name="CustomShape 3"/>
          <p:cNvSpPr/>
          <p:nvPr/>
        </p:nvSpPr>
        <p:spPr>
          <a:xfrm>
            <a:off x="3643200" y="3857760"/>
            <a:ext cx="499680" cy="42840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p:wipe dir="d"/>
  </p:transition>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Opulent</Template>
  <TotalTime>86</TotalTime>
  <Application>LibreOffice/6.0.7.3$Linux_X86_64 LibreOffice_project/00m0$Build-3</Application>
  <Words>670</Words>
  <Paragraphs>108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2023-01-27T08:09:51Z</dcterms:created>
  <dc:creator>Chrysa</dc:creator>
  <dc:description/>
  <dc:language>en-US</dc:language>
  <cp:lastModifiedBy>Chrysa</cp:lastModifiedBy>
  <dcterms:modified xsi:type="dcterms:W3CDTF">2023-01-27T09:35:58Z</dcterms:modified>
  <cp:revision>10</cp:revision>
  <dc:subject/>
  <dc:title>η υποστΗριξη των εφΗβων για τη μετΑβαση στην ενηλικΙωση μΕσα από την αυτοφροντΙδα των γονΕων</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HP</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Προβολή στην οθόνη (4:3)</vt:lpwstr>
  </property>
  <property fmtid="{D5CDD505-2E9C-101B-9397-08002B2CF9AE}" pid="10" name="ScaleCrop">
    <vt:bool>0</vt:bool>
  </property>
  <property fmtid="{D5CDD505-2E9C-101B-9397-08002B2CF9AE}" pid="11" name="ShareDoc">
    <vt:bool>0</vt:bool>
  </property>
  <property fmtid="{D5CDD505-2E9C-101B-9397-08002B2CF9AE}" pid="12" name="Slides">
    <vt:i4>18</vt:i4>
  </property>
</Properties>
</file>